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7.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tags/tag18.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tags/tag19.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 id="2147483708" r:id="rId6"/>
  </p:sldMasterIdLst>
  <p:notesMasterIdLst>
    <p:notesMasterId r:id="rId41"/>
  </p:notesMasterIdLst>
  <p:sldIdLst>
    <p:sldId id="256" r:id="rId7"/>
    <p:sldId id="257" r:id="rId8"/>
    <p:sldId id="258" r:id="rId9"/>
    <p:sldId id="259" r:id="rId10"/>
    <p:sldId id="260" r:id="rId11"/>
    <p:sldId id="264" r:id="rId12"/>
    <p:sldId id="265" r:id="rId13"/>
    <p:sldId id="266" r:id="rId14"/>
    <p:sldId id="261" r:id="rId15"/>
    <p:sldId id="268" r:id="rId16"/>
    <p:sldId id="276" r:id="rId17"/>
    <p:sldId id="272" r:id="rId18"/>
    <p:sldId id="283" r:id="rId19"/>
    <p:sldId id="281" r:id="rId20"/>
    <p:sldId id="284" r:id="rId21"/>
    <p:sldId id="285" r:id="rId22"/>
    <p:sldId id="286" r:id="rId23"/>
    <p:sldId id="287" r:id="rId24"/>
    <p:sldId id="288" r:id="rId25"/>
    <p:sldId id="280" r:id="rId26"/>
    <p:sldId id="289" r:id="rId27"/>
    <p:sldId id="274" r:id="rId28"/>
    <p:sldId id="290" r:id="rId29"/>
    <p:sldId id="325" r:id="rId30"/>
    <p:sldId id="291" r:id="rId31"/>
    <p:sldId id="327" r:id="rId32"/>
    <p:sldId id="328" r:id="rId33"/>
    <p:sldId id="321" r:id="rId34"/>
    <p:sldId id="322" r:id="rId35"/>
    <p:sldId id="275" r:id="rId36"/>
    <p:sldId id="329" r:id="rId37"/>
    <p:sldId id="326" r:id="rId38"/>
    <p:sldId id="278" r:id="rId39"/>
    <p:sldId id="277" r:id="rId40"/>
  </p:sldIdLst>
  <p:sldSz cx="9144000" cy="6858000" type="screen4x3"/>
  <p:notesSz cx="7010400" cy="92964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Nunes" initials="CN" lastIdx="4" clrIdx="0"/>
  <p:cmAuthor id="1" name="Sarah Remijan" initials="SR" lastIdx="15" clrIdx="1"/>
  <p:cmAuthor id="2" name="Heather Antti" initials="HJA" lastIdx="8" clrIdx="2"/>
  <p:cmAuthor id="3" name="Kelly Doherty" initials="KD" lastIdx="9" clrIdx="3">
    <p:extLst>
      <p:ext uri="{19B8F6BF-5375-455C-9EA6-DF929625EA0E}">
        <p15:presenceInfo xmlns:p15="http://schemas.microsoft.com/office/powerpoint/2012/main" userId="S-1-5-21-2052111302-1645522239-682003330-37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F7A81B"/>
    <a:srgbClr val="FF7600"/>
    <a:srgbClr val="005DAA"/>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0" autoAdjust="0"/>
    <p:restoredTop sz="96730" autoAdjust="0"/>
  </p:normalViewPr>
  <p:slideViewPr>
    <p:cSldViewPr snapToGrid="0" snapToObjects="1">
      <p:cViewPr varScale="1">
        <p:scale>
          <a:sx n="95" d="100"/>
          <a:sy n="95" d="100"/>
        </p:scale>
        <p:origin x="137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4"/>
    </p:cViewPr>
  </p:sorterViewPr>
  <p:notesViewPr>
    <p:cSldViewPr snapToGrid="0" snapToObjects="1">
      <p:cViewPr varScale="1">
        <p:scale>
          <a:sx n="81" d="100"/>
          <a:sy n="81" d="100"/>
        </p:scale>
        <p:origin x="20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Self</a:t>
            </a:r>
            <a:r>
              <a:rPr lang="en-US" sz="1800" baseline="0"/>
              <a:t>-Rated Student Language Achievement</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c:f>
              <c:strCache>
                <c:ptCount val="1"/>
                <c:pt idx="0">
                  <c:v>How well could you speak the language when you were assigned your country?</c:v>
                </c:pt>
              </c:strCache>
            </c:strRef>
          </c:tx>
          <c:spPr>
            <a:solidFill>
              <a:schemeClr val="accent1"/>
            </a:solidFill>
            <a:ln>
              <a:noFill/>
            </a:ln>
            <a:effectLst/>
          </c:spPr>
          <c:invertIfNegative val="0"/>
          <c:cat>
            <c:numRef>
              <c:f>Sheet1!$D$2:$M$2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Sheet1!$D$3:$M$3</c:f>
              <c:numCache>
                <c:formatCode>General</c:formatCode>
                <c:ptCount val="10"/>
                <c:pt idx="0">
                  <c:v>3</c:v>
                </c:pt>
                <c:pt idx="2">
                  <c:v>1</c:v>
                </c:pt>
                <c:pt idx="3">
                  <c:v>1</c:v>
                </c:pt>
                <c:pt idx="4">
                  <c:v>1</c:v>
                </c:pt>
                <c:pt idx="7">
                  <c:v>1</c:v>
                </c:pt>
              </c:numCache>
            </c:numRef>
          </c:val>
          <c:extLst>
            <c:ext xmlns:c16="http://schemas.microsoft.com/office/drawing/2014/chart" uri="{C3380CC4-5D6E-409C-BE32-E72D297353CC}">
              <c16:uniqueId val="{00000000-419A-464B-B3BD-564BCFF5CEEE}"/>
            </c:ext>
          </c:extLst>
        </c:ser>
        <c:ser>
          <c:idx val="1"/>
          <c:order val="1"/>
          <c:tx>
            <c:strRef>
              <c:f>Sheet1!$C$4</c:f>
              <c:strCache>
                <c:ptCount val="1"/>
                <c:pt idx="0">
                  <c:v>How well could you speak your language when you arrived in your host country?</c:v>
                </c:pt>
              </c:strCache>
            </c:strRef>
          </c:tx>
          <c:spPr>
            <a:solidFill>
              <a:schemeClr val="accent2"/>
            </a:solidFill>
            <a:ln>
              <a:noFill/>
            </a:ln>
            <a:effectLst/>
          </c:spPr>
          <c:invertIfNegative val="0"/>
          <c:cat>
            <c:numRef>
              <c:f>Sheet1!$D$2:$M$2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Sheet1!$D$4:$M$4</c:f>
              <c:numCache>
                <c:formatCode>General</c:formatCode>
                <c:ptCount val="10"/>
                <c:pt idx="1">
                  <c:v>1</c:v>
                </c:pt>
                <c:pt idx="2">
                  <c:v>1</c:v>
                </c:pt>
                <c:pt idx="3">
                  <c:v>2</c:v>
                </c:pt>
                <c:pt idx="4">
                  <c:v>2</c:v>
                </c:pt>
                <c:pt idx="7">
                  <c:v>1</c:v>
                </c:pt>
              </c:numCache>
            </c:numRef>
          </c:val>
          <c:extLst>
            <c:ext xmlns:c16="http://schemas.microsoft.com/office/drawing/2014/chart" uri="{C3380CC4-5D6E-409C-BE32-E72D297353CC}">
              <c16:uniqueId val="{00000001-419A-464B-B3BD-564BCFF5CEEE}"/>
            </c:ext>
          </c:extLst>
        </c:ser>
        <c:dLbls>
          <c:showLegendKey val="0"/>
          <c:showVal val="0"/>
          <c:showCatName val="0"/>
          <c:showSerName val="0"/>
          <c:showPercent val="0"/>
          <c:showBubbleSize val="0"/>
        </c:dLbls>
        <c:gapWidth val="75"/>
        <c:overlap val="-25"/>
        <c:axId val="428521776"/>
        <c:axId val="428528008"/>
      </c:barChart>
      <c:catAx>
        <c:axId val="4285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8008"/>
        <c:crosses val="autoZero"/>
        <c:auto val="1"/>
        <c:lblAlgn val="ctr"/>
        <c:lblOffset val="100"/>
        <c:noMultiLvlLbl val="0"/>
      </c:catAx>
      <c:valAx>
        <c:axId val="428528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177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Self</a:t>
            </a:r>
            <a:r>
              <a:rPr lang="en-US" baseline="0"/>
              <a:t>-Rated Student Language Achievement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c:f>
              <c:strCache>
                <c:ptCount val="1"/>
                <c:pt idx="0">
                  <c:v>How well could you speak the language when you were assigned your country?</c:v>
                </c:pt>
              </c:strCache>
            </c:strRef>
          </c:tx>
          <c:spPr>
            <a:solidFill>
              <a:schemeClr val="accent1"/>
            </a:solidFill>
            <a:ln>
              <a:noFill/>
            </a:ln>
            <a:effectLst/>
          </c:spPr>
          <c:invertIfNegative val="0"/>
          <c:cat>
            <c:numRef>
              <c:f>Sheet1!$D$2:$M$2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Sheet1!$D$3:$M$3</c:f>
              <c:numCache>
                <c:formatCode>General</c:formatCode>
                <c:ptCount val="10"/>
                <c:pt idx="0">
                  <c:v>3</c:v>
                </c:pt>
                <c:pt idx="2">
                  <c:v>1</c:v>
                </c:pt>
                <c:pt idx="3">
                  <c:v>1</c:v>
                </c:pt>
                <c:pt idx="4">
                  <c:v>1</c:v>
                </c:pt>
                <c:pt idx="7">
                  <c:v>1</c:v>
                </c:pt>
              </c:numCache>
            </c:numRef>
          </c:val>
          <c:extLst>
            <c:ext xmlns:c16="http://schemas.microsoft.com/office/drawing/2014/chart" uri="{C3380CC4-5D6E-409C-BE32-E72D297353CC}">
              <c16:uniqueId val="{00000000-75AC-42F0-971D-7184EBEF4A54}"/>
            </c:ext>
          </c:extLst>
        </c:ser>
        <c:ser>
          <c:idx val="1"/>
          <c:order val="1"/>
          <c:tx>
            <c:strRef>
              <c:f>Sheet1!$C$4</c:f>
              <c:strCache>
                <c:ptCount val="1"/>
                <c:pt idx="0">
                  <c:v>How well could you speak your language when you arrived in your host country?</c:v>
                </c:pt>
              </c:strCache>
            </c:strRef>
          </c:tx>
          <c:spPr>
            <a:solidFill>
              <a:schemeClr val="accent2"/>
            </a:solidFill>
            <a:ln>
              <a:noFill/>
            </a:ln>
            <a:effectLst/>
          </c:spPr>
          <c:invertIfNegative val="0"/>
          <c:cat>
            <c:numRef>
              <c:f>Sheet1!$D$2:$M$2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Sheet1!$D$4:$M$4</c:f>
              <c:numCache>
                <c:formatCode>General</c:formatCode>
                <c:ptCount val="10"/>
                <c:pt idx="1">
                  <c:v>1</c:v>
                </c:pt>
                <c:pt idx="2">
                  <c:v>1</c:v>
                </c:pt>
                <c:pt idx="3">
                  <c:v>2</c:v>
                </c:pt>
                <c:pt idx="4">
                  <c:v>2</c:v>
                </c:pt>
                <c:pt idx="7">
                  <c:v>1</c:v>
                </c:pt>
              </c:numCache>
            </c:numRef>
          </c:val>
          <c:extLst>
            <c:ext xmlns:c16="http://schemas.microsoft.com/office/drawing/2014/chart" uri="{C3380CC4-5D6E-409C-BE32-E72D297353CC}">
              <c16:uniqueId val="{00000001-75AC-42F0-971D-7184EBEF4A54}"/>
            </c:ext>
          </c:extLst>
        </c:ser>
        <c:ser>
          <c:idx val="2"/>
          <c:order val="2"/>
          <c:tx>
            <c:strRef>
              <c:f>Sheet1!$C$5</c:f>
              <c:strCache>
                <c:ptCount val="1"/>
                <c:pt idx="0">
                  <c:v>How well can you speak your language now?</c:v>
                </c:pt>
              </c:strCache>
            </c:strRef>
          </c:tx>
          <c:spPr>
            <a:solidFill>
              <a:schemeClr val="accent3"/>
            </a:solidFill>
            <a:ln>
              <a:noFill/>
            </a:ln>
            <a:effectLst/>
          </c:spPr>
          <c:invertIfNegative val="0"/>
          <c:cat>
            <c:numRef>
              <c:f>Sheet1!$D$2:$M$2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Sheet1!$D$5:$M$5</c:f>
              <c:numCache>
                <c:formatCode>General</c:formatCode>
                <c:ptCount val="10"/>
                <c:pt idx="3">
                  <c:v>1</c:v>
                </c:pt>
                <c:pt idx="4">
                  <c:v>1</c:v>
                </c:pt>
                <c:pt idx="6">
                  <c:v>3</c:v>
                </c:pt>
                <c:pt idx="7">
                  <c:v>1</c:v>
                </c:pt>
                <c:pt idx="8">
                  <c:v>1</c:v>
                </c:pt>
              </c:numCache>
            </c:numRef>
          </c:val>
          <c:extLst>
            <c:ext xmlns:c16="http://schemas.microsoft.com/office/drawing/2014/chart" uri="{C3380CC4-5D6E-409C-BE32-E72D297353CC}">
              <c16:uniqueId val="{00000002-75AC-42F0-971D-7184EBEF4A54}"/>
            </c:ext>
          </c:extLst>
        </c:ser>
        <c:dLbls>
          <c:showLegendKey val="0"/>
          <c:showVal val="0"/>
          <c:showCatName val="0"/>
          <c:showSerName val="0"/>
          <c:showPercent val="0"/>
          <c:showBubbleSize val="0"/>
        </c:dLbls>
        <c:gapWidth val="75"/>
        <c:overlap val="-25"/>
        <c:axId val="428521776"/>
        <c:axId val="428528008"/>
      </c:barChart>
      <c:catAx>
        <c:axId val="4285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8008"/>
        <c:crosses val="autoZero"/>
        <c:auto val="1"/>
        <c:lblAlgn val="ctr"/>
        <c:lblOffset val="100"/>
        <c:noMultiLvlLbl val="0"/>
      </c:catAx>
      <c:valAx>
        <c:axId val="428528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177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How were your language skills relative to other exchange students in your host country when you arrived?</a:t>
            </a:r>
          </a:p>
        </c:rich>
      </c:tx>
      <c:overlay val="0"/>
      <c:spPr>
        <a:noFill/>
        <a:ln>
          <a:noFill/>
        </a:ln>
        <a:effectLst/>
      </c:spPr>
    </c:title>
    <c:autoTitleDeleted val="0"/>
    <c:plotArea>
      <c:layout/>
      <c:barChart>
        <c:barDir val="col"/>
        <c:grouping val="clustered"/>
        <c:varyColors val="0"/>
        <c:ser>
          <c:idx val="2"/>
          <c:order val="0"/>
          <c:tx>
            <c:strRef>
              <c:f>Sheet1!$W$3</c:f>
              <c:strCache>
                <c:ptCount val="1"/>
                <c:pt idx="0">
                  <c:v>How was your language skills relative to other exchange students in your host country when you arrived?</c:v>
                </c:pt>
              </c:strCache>
            </c:strRef>
          </c:tx>
          <c:spPr>
            <a:solidFill>
              <a:srgbClr val="0000FF"/>
            </a:solidFill>
          </c:spPr>
          <c:invertIfNegative val="0"/>
          <c:cat>
            <c:numRef>
              <c:f>Sheet1!$X$2:$AG$2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Sheet1!$X$3:$AG$3</c:f>
              <c:numCache>
                <c:formatCode>General</c:formatCode>
                <c:ptCount val="10"/>
                <c:pt idx="4">
                  <c:v>1</c:v>
                </c:pt>
                <c:pt idx="8">
                  <c:v>3</c:v>
                </c:pt>
                <c:pt idx="9">
                  <c:v>3</c:v>
                </c:pt>
              </c:numCache>
            </c:numRef>
          </c:val>
          <c:extLst>
            <c:ext xmlns:c16="http://schemas.microsoft.com/office/drawing/2014/chart" uri="{C3380CC4-5D6E-409C-BE32-E72D297353CC}">
              <c16:uniqueId val="{00000000-6D4E-4195-A8CE-3D9A6F8FCEE0}"/>
            </c:ext>
          </c:extLst>
        </c:ser>
        <c:dLbls>
          <c:showLegendKey val="0"/>
          <c:showVal val="0"/>
          <c:showCatName val="0"/>
          <c:showSerName val="0"/>
          <c:showPercent val="0"/>
          <c:showBubbleSize val="0"/>
        </c:dLbls>
        <c:gapWidth val="75"/>
        <c:overlap val="-25"/>
        <c:axId val="428521776"/>
        <c:axId val="428528008"/>
      </c:barChart>
      <c:catAx>
        <c:axId val="4285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8008"/>
        <c:crosses val="autoZero"/>
        <c:auto val="1"/>
        <c:lblAlgn val="ctr"/>
        <c:lblOffset val="100"/>
        <c:noMultiLvlLbl val="0"/>
      </c:catAx>
      <c:valAx>
        <c:axId val="428528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1776"/>
        <c:crosses val="autoZero"/>
        <c:crossBetween val="between"/>
        <c:majorUnit val="1"/>
      </c:valAx>
    </c:plotArea>
    <c:plotVisOnly val="1"/>
    <c:dispBlanksAs val="gap"/>
    <c:showDLblsOverMax val="0"/>
    <c:extLst/>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How are your language skills relative to other exchange students in your host country now?</a:t>
            </a:r>
          </a:p>
        </c:rich>
      </c:tx>
      <c:overlay val="0"/>
      <c:spPr>
        <a:noFill/>
        <a:ln>
          <a:noFill/>
        </a:ln>
        <a:effectLst/>
      </c:spPr>
    </c:title>
    <c:autoTitleDeleted val="0"/>
    <c:plotArea>
      <c:layout/>
      <c:barChart>
        <c:barDir val="col"/>
        <c:grouping val="clustered"/>
        <c:varyColors val="0"/>
        <c:ser>
          <c:idx val="2"/>
          <c:order val="0"/>
          <c:tx>
            <c:strRef>
              <c:f>Sheet1!$W$4</c:f>
              <c:strCache>
                <c:ptCount val="1"/>
                <c:pt idx="0">
                  <c:v>How are your language skills relative to other exchange students in your host country now?</c:v>
                </c:pt>
              </c:strCache>
            </c:strRef>
          </c:tx>
          <c:spPr>
            <a:solidFill>
              <a:srgbClr val="0000FF"/>
            </a:solidFill>
          </c:spPr>
          <c:invertIfNegative val="0"/>
          <c:cat>
            <c:numRef>
              <c:f>Sheet1!$X$2:$AG$2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Sheet1!$X$4:$AG$4</c:f>
              <c:numCache>
                <c:formatCode>General</c:formatCode>
                <c:ptCount val="10"/>
                <c:pt idx="4">
                  <c:v>1</c:v>
                </c:pt>
                <c:pt idx="6">
                  <c:v>1</c:v>
                </c:pt>
                <c:pt idx="7">
                  <c:v>3</c:v>
                </c:pt>
                <c:pt idx="8">
                  <c:v>1</c:v>
                </c:pt>
                <c:pt idx="9">
                  <c:v>1</c:v>
                </c:pt>
              </c:numCache>
            </c:numRef>
          </c:val>
          <c:extLst>
            <c:ext xmlns:c16="http://schemas.microsoft.com/office/drawing/2014/chart" uri="{C3380CC4-5D6E-409C-BE32-E72D297353CC}">
              <c16:uniqueId val="{00000000-326F-4C04-89F1-CA7984DB990F}"/>
            </c:ext>
          </c:extLst>
        </c:ser>
        <c:dLbls>
          <c:showLegendKey val="0"/>
          <c:showVal val="0"/>
          <c:showCatName val="0"/>
          <c:showSerName val="0"/>
          <c:showPercent val="0"/>
          <c:showBubbleSize val="0"/>
        </c:dLbls>
        <c:gapWidth val="75"/>
        <c:overlap val="-25"/>
        <c:axId val="428521776"/>
        <c:axId val="428528008"/>
      </c:barChart>
      <c:catAx>
        <c:axId val="4285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8008"/>
        <c:crosses val="autoZero"/>
        <c:auto val="1"/>
        <c:lblAlgn val="ctr"/>
        <c:lblOffset val="100"/>
        <c:noMultiLvlLbl val="0"/>
      </c:catAx>
      <c:valAx>
        <c:axId val="428528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1776"/>
        <c:crosses val="autoZero"/>
        <c:crossBetween val="between"/>
        <c:majorUnit val="1"/>
      </c:valAx>
    </c:plotArea>
    <c:plotVisOnly val="1"/>
    <c:dispBlanksAs val="gap"/>
    <c:showDLblsOverMax val="0"/>
    <c:extLst/>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How well did Pimsleur work for you in terms of learning the language?</a:t>
            </a:r>
          </a:p>
        </c:rich>
      </c:tx>
      <c:overlay val="0"/>
      <c:spPr>
        <a:noFill/>
        <a:ln>
          <a:noFill/>
        </a:ln>
        <a:effectLst/>
      </c:spPr>
    </c:title>
    <c:autoTitleDeleted val="0"/>
    <c:plotArea>
      <c:layout/>
      <c:barChart>
        <c:barDir val="col"/>
        <c:grouping val="clustered"/>
        <c:varyColors val="0"/>
        <c:ser>
          <c:idx val="2"/>
          <c:order val="0"/>
          <c:tx>
            <c:strRef>
              <c:f>Sheet1!$U$65</c:f>
              <c:strCache>
                <c:ptCount val="1"/>
                <c:pt idx="0">
                  <c:v>How well did Pimsleur work for you in terms of learning the language?</c:v>
                </c:pt>
              </c:strCache>
            </c:strRef>
          </c:tx>
          <c:spPr>
            <a:solidFill>
              <a:srgbClr val="0000FF"/>
            </a:solidFill>
          </c:spPr>
          <c:invertIfNegative val="0"/>
          <c:cat>
            <c:numRef>
              <c:f>Sheet1!$X$2:$AG$2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Sheet1!$V$65:$AE$65</c:f>
              <c:numCache>
                <c:formatCode>General</c:formatCode>
                <c:ptCount val="10"/>
                <c:pt idx="1">
                  <c:v>3</c:v>
                </c:pt>
                <c:pt idx="2">
                  <c:v>3</c:v>
                </c:pt>
                <c:pt idx="3">
                  <c:v>1</c:v>
                </c:pt>
              </c:numCache>
            </c:numRef>
          </c:val>
          <c:extLst>
            <c:ext xmlns:c16="http://schemas.microsoft.com/office/drawing/2014/chart" uri="{C3380CC4-5D6E-409C-BE32-E72D297353CC}">
              <c16:uniqueId val="{00000000-A47D-496A-A883-DF5D51D3E4E5}"/>
            </c:ext>
          </c:extLst>
        </c:ser>
        <c:dLbls>
          <c:showLegendKey val="0"/>
          <c:showVal val="0"/>
          <c:showCatName val="0"/>
          <c:showSerName val="0"/>
          <c:showPercent val="0"/>
          <c:showBubbleSize val="0"/>
        </c:dLbls>
        <c:gapWidth val="75"/>
        <c:overlap val="-25"/>
        <c:axId val="428521776"/>
        <c:axId val="428528008"/>
      </c:barChart>
      <c:catAx>
        <c:axId val="4285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8008"/>
        <c:crosses val="autoZero"/>
        <c:auto val="1"/>
        <c:lblAlgn val="ctr"/>
        <c:lblOffset val="100"/>
        <c:noMultiLvlLbl val="0"/>
      </c:catAx>
      <c:valAx>
        <c:axId val="428528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21776"/>
        <c:crosses val="autoZero"/>
        <c:crossBetween val="between"/>
        <c:majorUnit val="1"/>
      </c:valAx>
    </c:plotArea>
    <c:plotVisOnly val="1"/>
    <c:dispBlanksAs val="gap"/>
    <c:showDLblsOverMax val="0"/>
    <c:extLst/>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3DE84-F763-4E6E-A2A5-D1BC0F231907}"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00F0DB1B-D3DB-4BB5-BBE9-DC426C0756C9}" type="pres">
      <dgm:prSet presAssocID="{0743DE84-F763-4E6E-A2A5-D1BC0F231907}" presName="Name0" presStyleCnt="0">
        <dgm:presLayoutVars>
          <dgm:chMax/>
          <dgm:chPref/>
          <dgm:dir/>
        </dgm:presLayoutVars>
      </dgm:prSet>
      <dgm:spPr/>
    </dgm:pt>
  </dgm:ptLst>
  <dgm:cxnLst>
    <dgm:cxn modelId="{AE57A189-A7BF-4ED5-85EF-CE36C9AA3A32}" type="presOf" srcId="{0743DE84-F763-4E6E-A2A5-D1BC0F231907}" destId="{00F0DB1B-D3DB-4BB5-BBE9-DC426C0756C9}" srcOrd="0"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3DE84-F763-4E6E-A2A5-D1BC0F231907}"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00F0DB1B-D3DB-4BB5-BBE9-DC426C0756C9}" type="pres">
      <dgm:prSet presAssocID="{0743DE84-F763-4E6E-A2A5-D1BC0F231907}" presName="Name0" presStyleCnt="0">
        <dgm:presLayoutVars>
          <dgm:chMax/>
          <dgm:chPref/>
          <dgm:dir/>
        </dgm:presLayoutVars>
      </dgm:prSet>
      <dgm:spPr/>
    </dgm:pt>
  </dgm:ptLst>
  <dgm:cxnLst>
    <dgm:cxn modelId="{AE57A189-A7BF-4ED5-85EF-CE36C9AA3A32}" type="presOf" srcId="{0743DE84-F763-4E6E-A2A5-D1BC0F231907}" destId="{00F0DB1B-D3DB-4BB5-BBE9-DC426C0756C9}" srcOrd="0"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75788F-7D53-4027-9888-C544B9BF9EB9}" type="datetimeFigureOut">
              <a:rPr lang="en-US" smtClean="0"/>
              <a:t>2/21/2020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DF5E24-4F2E-44C2-811C-1D95A883A1B4}" type="slidenum">
              <a:rPr lang="en-US" smtClean="0"/>
              <a:t>‹#›</a:t>
            </a:fld>
            <a:endParaRPr lang="en-US" dirty="0"/>
          </a:p>
        </p:txBody>
      </p:sp>
    </p:spTree>
    <p:extLst>
      <p:ext uri="{BB962C8B-B14F-4D97-AF65-F5344CB8AC3E}">
        <p14:creationId xmlns:p14="http://schemas.microsoft.com/office/powerpoint/2010/main" val="275809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a:t>
            </a:fld>
            <a:endParaRPr lang="en-US" dirty="0"/>
          </a:p>
        </p:txBody>
      </p:sp>
    </p:spTree>
    <p:extLst>
      <p:ext uri="{BB962C8B-B14F-4D97-AF65-F5344CB8AC3E}">
        <p14:creationId xmlns:p14="http://schemas.microsoft.com/office/powerpoint/2010/main" val="2308962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10</a:t>
            </a:fld>
            <a:endParaRPr lang="en-US" dirty="0"/>
          </a:p>
        </p:txBody>
      </p:sp>
    </p:spTree>
    <p:extLst>
      <p:ext uri="{BB962C8B-B14F-4D97-AF65-F5344CB8AC3E}">
        <p14:creationId xmlns:p14="http://schemas.microsoft.com/office/powerpoint/2010/main" val="412603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11</a:t>
            </a:fld>
            <a:endParaRPr lang="en-US" dirty="0"/>
          </a:p>
        </p:txBody>
      </p:sp>
    </p:spTree>
    <p:extLst>
      <p:ext uri="{BB962C8B-B14F-4D97-AF65-F5344CB8AC3E}">
        <p14:creationId xmlns:p14="http://schemas.microsoft.com/office/powerpoint/2010/main" val="160154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12</a:t>
            </a:fld>
            <a:endParaRPr lang="en-US" dirty="0"/>
          </a:p>
        </p:txBody>
      </p:sp>
    </p:spTree>
    <p:extLst>
      <p:ext uri="{BB962C8B-B14F-4D97-AF65-F5344CB8AC3E}">
        <p14:creationId xmlns:p14="http://schemas.microsoft.com/office/powerpoint/2010/main" val="124006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13</a:t>
            </a:fld>
            <a:endParaRPr lang="en-US" dirty="0"/>
          </a:p>
        </p:txBody>
      </p:sp>
    </p:spTree>
    <p:extLst>
      <p:ext uri="{BB962C8B-B14F-4D97-AF65-F5344CB8AC3E}">
        <p14:creationId xmlns:p14="http://schemas.microsoft.com/office/powerpoint/2010/main" val="304023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15</a:t>
            </a:fld>
            <a:endParaRPr lang="en-US" dirty="0"/>
          </a:p>
        </p:txBody>
      </p:sp>
    </p:spTree>
    <p:extLst>
      <p:ext uri="{BB962C8B-B14F-4D97-AF65-F5344CB8AC3E}">
        <p14:creationId xmlns:p14="http://schemas.microsoft.com/office/powerpoint/2010/main" val="216940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16</a:t>
            </a:fld>
            <a:endParaRPr lang="en-US" dirty="0"/>
          </a:p>
        </p:txBody>
      </p:sp>
    </p:spTree>
    <p:extLst>
      <p:ext uri="{BB962C8B-B14F-4D97-AF65-F5344CB8AC3E}">
        <p14:creationId xmlns:p14="http://schemas.microsoft.com/office/powerpoint/2010/main" val="106227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17</a:t>
            </a:fld>
            <a:endParaRPr lang="en-US" dirty="0"/>
          </a:p>
        </p:txBody>
      </p:sp>
    </p:spTree>
    <p:extLst>
      <p:ext uri="{BB962C8B-B14F-4D97-AF65-F5344CB8AC3E}">
        <p14:creationId xmlns:p14="http://schemas.microsoft.com/office/powerpoint/2010/main" val="164029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18</a:t>
            </a:fld>
            <a:endParaRPr lang="en-US" dirty="0"/>
          </a:p>
        </p:txBody>
      </p:sp>
    </p:spTree>
    <p:extLst>
      <p:ext uri="{BB962C8B-B14F-4D97-AF65-F5344CB8AC3E}">
        <p14:creationId xmlns:p14="http://schemas.microsoft.com/office/powerpoint/2010/main" val="385070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19</a:t>
            </a:fld>
            <a:endParaRPr lang="en-US" dirty="0"/>
          </a:p>
        </p:txBody>
      </p:sp>
    </p:spTree>
    <p:extLst>
      <p:ext uri="{BB962C8B-B14F-4D97-AF65-F5344CB8AC3E}">
        <p14:creationId xmlns:p14="http://schemas.microsoft.com/office/powerpoint/2010/main" val="1557494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20</a:t>
            </a:fld>
            <a:endParaRPr lang="en-US" dirty="0"/>
          </a:p>
        </p:txBody>
      </p:sp>
    </p:spTree>
    <p:extLst>
      <p:ext uri="{BB962C8B-B14F-4D97-AF65-F5344CB8AC3E}">
        <p14:creationId xmlns:p14="http://schemas.microsoft.com/office/powerpoint/2010/main" val="409165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2</a:t>
            </a:fld>
            <a:endParaRPr lang="en-US" dirty="0"/>
          </a:p>
        </p:txBody>
      </p:sp>
    </p:spTree>
    <p:extLst>
      <p:ext uri="{BB962C8B-B14F-4D97-AF65-F5344CB8AC3E}">
        <p14:creationId xmlns:p14="http://schemas.microsoft.com/office/powerpoint/2010/main" val="70093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21</a:t>
            </a:fld>
            <a:endParaRPr lang="en-US" dirty="0"/>
          </a:p>
        </p:txBody>
      </p:sp>
    </p:spTree>
    <p:extLst>
      <p:ext uri="{BB962C8B-B14F-4D97-AF65-F5344CB8AC3E}">
        <p14:creationId xmlns:p14="http://schemas.microsoft.com/office/powerpoint/2010/main" val="109195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22</a:t>
            </a:fld>
            <a:endParaRPr lang="en-US" dirty="0"/>
          </a:p>
        </p:txBody>
      </p:sp>
    </p:spTree>
    <p:extLst>
      <p:ext uri="{BB962C8B-B14F-4D97-AF65-F5344CB8AC3E}">
        <p14:creationId xmlns:p14="http://schemas.microsoft.com/office/powerpoint/2010/main" val="1136487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23</a:t>
            </a:fld>
            <a:endParaRPr lang="en-US" dirty="0"/>
          </a:p>
        </p:txBody>
      </p:sp>
    </p:spTree>
    <p:extLst>
      <p:ext uri="{BB962C8B-B14F-4D97-AF65-F5344CB8AC3E}">
        <p14:creationId xmlns:p14="http://schemas.microsoft.com/office/powerpoint/2010/main" val="3481311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24</a:t>
            </a:fld>
            <a:endParaRPr lang="en-US" dirty="0"/>
          </a:p>
        </p:txBody>
      </p:sp>
    </p:spTree>
    <p:extLst>
      <p:ext uri="{BB962C8B-B14F-4D97-AF65-F5344CB8AC3E}">
        <p14:creationId xmlns:p14="http://schemas.microsoft.com/office/powerpoint/2010/main" val="581459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158-A0B4-4B40-B0C3-83C282E8FEA5}" type="slidenum">
              <a:rPr lang="en-US" smtClean="0"/>
              <a:t>28</a:t>
            </a:fld>
            <a:endParaRPr lang="en-US"/>
          </a:p>
        </p:txBody>
      </p:sp>
    </p:spTree>
    <p:extLst>
      <p:ext uri="{BB962C8B-B14F-4D97-AF65-F5344CB8AC3E}">
        <p14:creationId xmlns:p14="http://schemas.microsoft.com/office/powerpoint/2010/main" val="314596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158-A0B4-4B40-B0C3-83C282E8FEA5}" type="slidenum">
              <a:rPr lang="en-US" smtClean="0"/>
              <a:t>29</a:t>
            </a:fld>
            <a:endParaRPr lang="en-US"/>
          </a:p>
        </p:txBody>
      </p:sp>
    </p:spTree>
    <p:extLst>
      <p:ext uri="{BB962C8B-B14F-4D97-AF65-F5344CB8AC3E}">
        <p14:creationId xmlns:p14="http://schemas.microsoft.com/office/powerpoint/2010/main" val="143475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30</a:t>
            </a:fld>
            <a:endParaRPr lang="en-US" dirty="0"/>
          </a:p>
        </p:txBody>
      </p:sp>
    </p:spTree>
    <p:extLst>
      <p:ext uri="{BB962C8B-B14F-4D97-AF65-F5344CB8AC3E}">
        <p14:creationId xmlns:p14="http://schemas.microsoft.com/office/powerpoint/2010/main" val="53242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32</a:t>
            </a:fld>
            <a:endParaRPr lang="en-US" dirty="0"/>
          </a:p>
        </p:txBody>
      </p:sp>
    </p:spTree>
    <p:extLst>
      <p:ext uri="{BB962C8B-B14F-4D97-AF65-F5344CB8AC3E}">
        <p14:creationId xmlns:p14="http://schemas.microsoft.com/office/powerpoint/2010/main" val="3606710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33</a:t>
            </a:fld>
            <a:endParaRPr lang="en-US" dirty="0"/>
          </a:p>
        </p:txBody>
      </p:sp>
    </p:spTree>
    <p:extLst>
      <p:ext uri="{BB962C8B-B14F-4D97-AF65-F5344CB8AC3E}">
        <p14:creationId xmlns:p14="http://schemas.microsoft.com/office/powerpoint/2010/main" val="2352946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34</a:t>
            </a:fld>
            <a:endParaRPr lang="en-US" dirty="0"/>
          </a:p>
        </p:txBody>
      </p:sp>
    </p:spTree>
    <p:extLst>
      <p:ext uri="{BB962C8B-B14F-4D97-AF65-F5344CB8AC3E}">
        <p14:creationId xmlns:p14="http://schemas.microsoft.com/office/powerpoint/2010/main" val="71999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3</a:t>
            </a:fld>
            <a:endParaRPr lang="en-US" dirty="0"/>
          </a:p>
        </p:txBody>
      </p:sp>
    </p:spTree>
    <p:extLst>
      <p:ext uri="{BB962C8B-B14F-4D97-AF65-F5344CB8AC3E}">
        <p14:creationId xmlns:p14="http://schemas.microsoft.com/office/powerpoint/2010/main" val="379915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4</a:t>
            </a:fld>
            <a:endParaRPr lang="en-US" dirty="0"/>
          </a:p>
        </p:txBody>
      </p:sp>
    </p:spTree>
    <p:extLst>
      <p:ext uri="{BB962C8B-B14F-4D97-AF65-F5344CB8AC3E}">
        <p14:creationId xmlns:p14="http://schemas.microsoft.com/office/powerpoint/2010/main" val="404840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5</a:t>
            </a:fld>
            <a:endParaRPr lang="en-US" dirty="0"/>
          </a:p>
        </p:txBody>
      </p:sp>
    </p:spTree>
    <p:extLst>
      <p:ext uri="{BB962C8B-B14F-4D97-AF65-F5344CB8AC3E}">
        <p14:creationId xmlns:p14="http://schemas.microsoft.com/office/powerpoint/2010/main" val="274006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6</a:t>
            </a:fld>
            <a:endParaRPr lang="en-US" dirty="0"/>
          </a:p>
        </p:txBody>
      </p:sp>
    </p:spTree>
    <p:extLst>
      <p:ext uri="{BB962C8B-B14F-4D97-AF65-F5344CB8AC3E}">
        <p14:creationId xmlns:p14="http://schemas.microsoft.com/office/powerpoint/2010/main" val="201617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7</a:t>
            </a:fld>
            <a:endParaRPr lang="en-US" dirty="0"/>
          </a:p>
        </p:txBody>
      </p:sp>
    </p:spTree>
    <p:extLst>
      <p:ext uri="{BB962C8B-B14F-4D97-AF65-F5344CB8AC3E}">
        <p14:creationId xmlns:p14="http://schemas.microsoft.com/office/powerpoint/2010/main" val="116655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8</a:t>
            </a:fld>
            <a:endParaRPr lang="en-US" dirty="0"/>
          </a:p>
        </p:txBody>
      </p:sp>
    </p:spTree>
    <p:extLst>
      <p:ext uri="{BB962C8B-B14F-4D97-AF65-F5344CB8AC3E}">
        <p14:creationId xmlns:p14="http://schemas.microsoft.com/office/powerpoint/2010/main" val="301741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t>9</a:t>
            </a:fld>
            <a:endParaRPr lang="en-US" dirty="0"/>
          </a:p>
        </p:txBody>
      </p:sp>
    </p:spTree>
    <p:extLst>
      <p:ext uri="{BB962C8B-B14F-4D97-AF65-F5344CB8AC3E}">
        <p14:creationId xmlns:p14="http://schemas.microsoft.com/office/powerpoint/2010/main" val="268231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6022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AB2D4-3E68-43A4-8F42-4D936E0039CF}"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1879FF8-3C09-4F86-97CB-27682765BEA5}" type="slidenum">
              <a:rPr lang="en-US" smtClean="0"/>
              <a:t>‹#›</a:t>
            </a:fld>
            <a:endParaRPr lang="en-US"/>
          </a:p>
        </p:txBody>
      </p:sp>
    </p:spTree>
    <p:extLst>
      <p:ext uri="{BB962C8B-B14F-4D97-AF65-F5344CB8AC3E}">
        <p14:creationId xmlns:p14="http://schemas.microsoft.com/office/powerpoint/2010/main" val="3898285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622915"/>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436161"/>
      </p:ext>
    </p:extLst>
  </p:cSld>
  <p:clrMap bg1="lt1" tx1="dk1" bg2="lt2" tx2="dk2" accent1="accent1" accent2="accent2" accent3="accent3" accent4="accent4" accent5="accent5" accent6="accent6" hlink="hlink" folHlink="folHlink"/>
  <p:sldLayoutIdLst>
    <p:sldLayoutId id="2147483686" r:id="rId1"/>
    <p:sldLayoutId id="214748371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359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openxmlformats.org/officeDocument/2006/relationships/hyperlink" Target="https://www.verbalplanet.com/" TargetMode="External"/><Relationship Id="rId3" Type="http://schemas.openxmlformats.org/officeDocument/2006/relationships/notesSlide" Target="../notesSlides/notesSlide21.xml"/><Relationship Id="rId7" Type="http://schemas.openxmlformats.org/officeDocument/2006/relationships/hyperlink" Target="https://preply.com/"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s://www.verbling.com/" TargetMode="External"/><Relationship Id="rId11" Type="http://schemas.openxmlformats.org/officeDocument/2006/relationships/hyperlink" Target="https://www.varsitytutors.com/online-tutoring" TargetMode="External"/><Relationship Id="rId5" Type="http://schemas.openxmlformats.org/officeDocument/2006/relationships/hyperlink" Target="https://www.italki.com/home" TargetMode="External"/><Relationship Id="rId10" Type="http://schemas.openxmlformats.org/officeDocument/2006/relationships/hyperlink" Target="https://www.tutor.com/subjects/foreign-languages" TargetMode="External"/><Relationship Id="rId4" Type="http://schemas.openxmlformats.org/officeDocument/2006/relationships/image" Target="../media/image16.jpeg"/><Relationship Id="rId9" Type="http://schemas.openxmlformats.org/officeDocument/2006/relationships/hyperlink" Target="https://www.tandem.net/tandem-tutor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jpeg"/><Relationship Id="rId2" Type="http://schemas.openxmlformats.org/officeDocument/2006/relationships/video" Target="https://www.youtube.com/embed/videoseries?list=PL7oosQ7uWqRP120DOAfngdXAthvWsAhd8" TargetMode="External"/><Relationship Id="rId1" Type="http://schemas.openxmlformats.org/officeDocument/2006/relationships/tags" Target="../tags/tag24.xml"/><Relationship Id="rId6" Type="http://schemas.openxmlformats.org/officeDocument/2006/relationships/hyperlink" Target="https://www.youtube.com/watch?v=Fpa0USCqJGY&amp;list=PL7oosQ7uWqRP120DOAfngdXAthvWsAhd8" TargetMode="External"/><Relationship Id="rId5" Type="http://schemas.openxmlformats.org/officeDocument/2006/relationships/hyperlink" Target="https://www.youtube.com/watch?v=G1RRbupCxi0" TargetMode="Externa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9.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mailto:DrakeLundstrom@gmail.com"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108" y="1696704"/>
            <a:ext cx="4972713" cy="1660777"/>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5400" b="1" spc="-150" dirty="0">
                <a:solidFill>
                  <a:srgbClr val="FFFFFF"/>
                </a:solidFill>
                <a:latin typeface="Arial Narrow Bold"/>
                <a:cs typeface="Arial Narrow Bold"/>
              </a:rPr>
              <a:t>Language Learning Techniques</a:t>
            </a:r>
          </a:p>
        </p:txBody>
      </p:sp>
      <p:sp>
        <p:nvSpPr>
          <p:cNvPr id="6" name="Title 1"/>
          <p:cNvSpPr txBox="1">
            <a:spLocks/>
          </p:cNvSpPr>
          <p:nvPr/>
        </p:nvSpPr>
        <p:spPr>
          <a:xfrm>
            <a:off x="189108" y="3427245"/>
            <a:ext cx="4972713" cy="166077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90000"/>
              </a:lnSpc>
            </a:pPr>
            <a:r>
              <a:rPr lang="en-US" sz="3600" b="0" spc="0" dirty="0">
                <a:solidFill>
                  <a:srgbClr val="FFFFFF"/>
                </a:solidFill>
                <a:latin typeface="Arial"/>
                <a:cs typeface="Arial"/>
              </a:rPr>
              <a:t>Drake Lundström</a:t>
            </a:r>
          </a:p>
          <a:p>
            <a:pPr>
              <a:lnSpc>
                <a:spcPct val="90000"/>
              </a:lnSpc>
            </a:pPr>
            <a:r>
              <a:rPr lang="en-US" sz="2800" b="0" spc="0" dirty="0">
                <a:solidFill>
                  <a:srgbClr val="FFFFFF"/>
                </a:solidFill>
                <a:latin typeface="Arial"/>
                <a:cs typeface="Arial"/>
              </a:rPr>
              <a:t>RYE 6690 Co-outbound chair</a:t>
            </a:r>
          </a:p>
          <a:p>
            <a:pPr>
              <a:lnSpc>
                <a:spcPct val="90000"/>
              </a:lnSpc>
            </a:pPr>
            <a:r>
              <a:rPr lang="en-US" sz="1500" b="0" spc="0" dirty="0">
                <a:solidFill>
                  <a:srgbClr val="FFFFFF"/>
                </a:solidFill>
                <a:latin typeface="Arial"/>
                <a:cs typeface="Arial"/>
              </a:rPr>
              <a:t>2014 Rotary Exchange Student of the year,  Brazil 4310</a:t>
            </a:r>
          </a:p>
        </p:txBody>
      </p:sp>
    </p:spTree>
    <p:custDataLst>
      <p:tags r:id="rId1"/>
    </p:custDataLst>
    <p:extLst>
      <p:ext uri="{BB962C8B-B14F-4D97-AF65-F5344CB8AC3E}">
        <p14:creationId xmlns:p14="http://schemas.microsoft.com/office/powerpoint/2010/main" val="38533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How people learn language</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Set short term action items rather than vague future goals:</a:t>
            </a:r>
          </a:p>
          <a:p>
            <a:pPr lvl="1">
              <a:buFont typeface="Courier New" panose="02070309020205020404" pitchFamily="49" charset="0"/>
              <a:buChar char="o"/>
            </a:pPr>
            <a:r>
              <a:rPr lang="en-US" sz="1900" dirty="0">
                <a:solidFill>
                  <a:srgbClr val="002060"/>
                </a:solidFill>
              </a:rPr>
              <a:t>I will do 2 </a:t>
            </a:r>
            <a:r>
              <a:rPr lang="en-US" sz="1900" dirty="0" err="1">
                <a:solidFill>
                  <a:srgbClr val="002060"/>
                </a:solidFill>
              </a:rPr>
              <a:t>Pimsleur</a:t>
            </a:r>
            <a:r>
              <a:rPr lang="en-US" sz="1900" dirty="0">
                <a:solidFill>
                  <a:srgbClr val="002060"/>
                </a:solidFill>
              </a:rPr>
              <a:t> lessons a day</a:t>
            </a:r>
          </a:p>
          <a:p>
            <a:pPr lvl="1">
              <a:buFont typeface="Courier New" panose="02070309020205020404" pitchFamily="49" charset="0"/>
              <a:buChar char="o"/>
            </a:pPr>
            <a:r>
              <a:rPr lang="en-US" sz="1900" dirty="0">
                <a:solidFill>
                  <a:srgbClr val="002060"/>
                </a:solidFill>
              </a:rPr>
              <a:t>I will work with my tutor for an hour each week</a:t>
            </a:r>
          </a:p>
          <a:p>
            <a:pPr lvl="1">
              <a:buFont typeface="Courier New" panose="02070309020205020404" pitchFamily="49" charset="0"/>
              <a:buChar char="o"/>
            </a:pPr>
            <a:r>
              <a:rPr lang="en-US" sz="1900" dirty="0" err="1">
                <a:solidFill>
                  <a:srgbClr val="002060"/>
                </a:solidFill>
              </a:rPr>
              <a:t>Ect</a:t>
            </a:r>
            <a:r>
              <a:rPr lang="en-US" sz="1900" dirty="0">
                <a:solidFill>
                  <a:srgbClr val="002060"/>
                </a:solidFill>
              </a:rPr>
              <a:t>.</a:t>
            </a:r>
          </a:p>
          <a:p>
            <a:pPr>
              <a:buFont typeface="Courier New" panose="02070309020205020404" pitchFamily="49" charset="0"/>
              <a:buChar char="o"/>
            </a:pPr>
            <a:r>
              <a:rPr lang="en-US" sz="2400" dirty="0">
                <a:solidFill>
                  <a:srgbClr val="002060"/>
                </a:solidFill>
              </a:rPr>
              <a:t>Cramming in the last minute is less effective for long term retention</a:t>
            </a:r>
          </a:p>
          <a:p>
            <a:pPr>
              <a:buFont typeface="Courier New" panose="02070309020205020404" pitchFamily="49" charset="0"/>
              <a:buChar char="o"/>
            </a:pPr>
            <a:r>
              <a:rPr lang="en-US" sz="2400" dirty="0">
                <a:solidFill>
                  <a:srgbClr val="002060"/>
                </a:solidFill>
              </a:rPr>
              <a:t>Ways to help students:</a:t>
            </a:r>
          </a:p>
          <a:p>
            <a:pPr lvl="1">
              <a:buFont typeface="Courier New" panose="02070309020205020404" pitchFamily="49" charset="0"/>
              <a:buChar char="o"/>
            </a:pPr>
            <a:r>
              <a:rPr lang="en-US" sz="1900" dirty="0">
                <a:solidFill>
                  <a:srgbClr val="002060"/>
                </a:solidFill>
              </a:rPr>
              <a:t>Check in in early if students are falling behind</a:t>
            </a:r>
          </a:p>
          <a:p>
            <a:pPr lvl="1">
              <a:buFont typeface="Courier New" panose="02070309020205020404" pitchFamily="49" charset="0"/>
              <a:buChar char="o"/>
            </a:pPr>
            <a:r>
              <a:rPr lang="en-US" sz="1900" dirty="0">
                <a:solidFill>
                  <a:srgbClr val="002060"/>
                </a:solidFill>
              </a:rPr>
              <a:t>Test students and make them demonstrate their ability, for you and for themselves</a:t>
            </a:r>
          </a:p>
          <a:p>
            <a:pPr lvl="1">
              <a:buFont typeface="Courier New" panose="02070309020205020404" pitchFamily="49" charset="0"/>
              <a:buChar char="o"/>
            </a:pPr>
            <a:endParaRPr lang="en-US" sz="1900" dirty="0">
              <a:solidFill>
                <a:srgbClr val="002060"/>
              </a:solidFill>
            </a:endParaRPr>
          </a:p>
        </p:txBody>
      </p:sp>
      <p:pic>
        <p:nvPicPr>
          <p:cNvPr id="2050" name="Picture 2" descr="Image result for language learning">
            <a:extLst>
              <a:ext uri="{FF2B5EF4-FFF2-40B4-BE49-F238E27FC236}">
                <a16:creationId xmlns:a16="http://schemas.microsoft.com/office/drawing/2014/main" id="{E4F2B2F0-CAF5-4F39-A42A-BA92D5CBB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159" y="4885854"/>
            <a:ext cx="3353637" cy="18864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585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How not to learn language</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endParaRPr lang="en-US" sz="2400" dirty="0">
              <a:solidFill>
                <a:srgbClr val="002060"/>
              </a:solidFill>
            </a:endParaRPr>
          </a:p>
        </p:txBody>
      </p:sp>
      <p:sp>
        <p:nvSpPr>
          <p:cNvPr id="6" name="Content Placeholder 2">
            <a:extLst>
              <a:ext uri="{FF2B5EF4-FFF2-40B4-BE49-F238E27FC236}">
                <a16:creationId xmlns:a16="http://schemas.microsoft.com/office/drawing/2014/main" id="{1EA41C73-E52A-4AA6-A652-B922084E2DFB}"/>
              </a:ext>
            </a:extLst>
          </p:cNvPr>
          <p:cNvSpPr>
            <a:spLocks noGrp="1"/>
          </p:cNvSpPr>
          <p:nvPr/>
        </p:nvSpPr>
        <p:spPr>
          <a:xfrm>
            <a:off x="152399" y="15724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Just wait and plan to learn it overseas</a:t>
            </a:r>
          </a:p>
          <a:p>
            <a:pPr>
              <a:buFont typeface="Courier New" panose="02070309020205020404" pitchFamily="49" charset="0"/>
              <a:buChar char="o"/>
            </a:pPr>
            <a:r>
              <a:rPr lang="en-US" sz="2400" dirty="0">
                <a:solidFill>
                  <a:srgbClr val="002060"/>
                </a:solidFill>
              </a:rPr>
              <a:t>Cram in lessons in the last minute</a:t>
            </a:r>
          </a:p>
          <a:p>
            <a:pPr>
              <a:buFont typeface="Courier New" panose="02070309020205020404" pitchFamily="49" charset="0"/>
              <a:buChar char="o"/>
            </a:pPr>
            <a:r>
              <a:rPr lang="en-US" sz="2400" dirty="0">
                <a:solidFill>
                  <a:srgbClr val="002060"/>
                </a:solidFill>
              </a:rPr>
              <a:t>Try to read grammar textbooks </a:t>
            </a:r>
          </a:p>
          <a:p>
            <a:pPr>
              <a:buFont typeface="Courier New" panose="02070309020205020404" pitchFamily="49" charset="0"/>
              <a:buChar char="o"/>
            </a:pPr>
            <a:r>
              <a:rPr lang="en-US" sz="2400" dirty="0">
                <a:solidFill>
                  <a:srgbClr val="002060"/>
                </a:solidFill>
              </a:rPr>
              <a:t>Assume that everyone learns the same way and force a student down a certain path</a:t>
            </a:r>
          </a:p>
          <a:p>
            <a:pPr>
              <a:buFont typeface="Courier New" panose="02070309020205020404" pitchFamily="49" charset="0"/>
              <a:buChar char="o"/>
            </a:pPr>
            <a:r>
              <a:rPr lang="en-US" sz="2400" dirty="0">
                <a:solidFill>
                  <a:srgbClr val="002060"/>
                </a:solidFill>
              </a:rPr>
              <a:t>Download 100 different free Spanish apps and never really use any of them</a:t>
            </a:r>
          </a:p>
          <a:p>
            <a:pPr>
              <a:buFont typeface="Courier New" panose="02070309020205020404" pitchFamily="49" charset="0"/>
              <a:buChar char="o"/>
            </a:pPr>
            <a:r>
              <a:rPr lang="en-US" sz="2400" dirty="0">
                <a:solidFill>
                  <a:srgbClr val="002060"/>
                </a:solidFill>
              </a:rPr>
              <a:t>Do it alone, without a support network</a:t>
            </a:r>
            <a:endParaRPr lang="en-US" sz="1900" dirty="0">
              <a:solidFill>
                <a:srgbClr val="002060"/>
              </a:solidFill>
            </a:endParaRPr>
          </a:p>
        </p:txBody>
      </p:sp>
    </p:spTree>
    <p:custDataLst>
      <p:tags r:id="rId1"/>
    </p:custDataLst>
    <p:extLst>
      <p:ext uri="{BB962C8B-B14F-4D97-AF65-F5344CB8AC3E}">
        <p14:creationId xmlns:p14="http://schemas.microsoft.com/office/powerpoint/2010/main" val="207452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Preparation Last Year</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err="1">
                <a:solidFill>
                  <a:srgbClr val="002060"/>
                </a:solidFill>
              </a:rPr>
              <a:t>Pimsleur</a:t>
            </a:r>
            <a:r>
              <a:rPr lang="en-US" sz="2400" dirty="0">
                <a:solidFill>
                  <a:srgbClr val="002060"/>
                </a:solidFill>
              </a:rPr>
              <a:t> lessons, at a rate of 2 per week</a:t>
            </a:r>
          </a:p>
          <a:p>
            <a:pPr>
              <a:buFont typeface="Courier New" panose="02070309020205020404" pitchFamily="49" charset="0"/>
              <a:buChar char="o"/>
            </a:pPr>
            <a:r>
              <a:rPr lang="en-US" sz="2400" dirty="0" err="1">
                <a:solidFill>
                  <a:srgbClr val="002060"/>
                </a:solidFill>
              </a:rPr>
              <a:t>Pimsleur</a:t>
            </a:r>
            <a:r>
              <a:rPr lang="en-US" sz="2400" dirty="0">
                <a:solidFill>
                  <a:srgbClr val="002060"/>
                </a:solidFill>
              </a:rPr>
              <a:t> is considered the bare minimum, other language training is advised, especially meeting with a tutor</a:t>
            </a:r>
          </a:p>
          <a:p>
            <a:pPr>
              <a:buFont typeface="Courier New" panose="02070309020205020404" pitchFamily="49" charset="0"/>
              <a:buChar char="o"/>
            </a:pPr>
            <a:r>
              <a:rPr lang="en-US" sz="2400" dirty="0" err="1">
                <a:solidFill>
                  <a:srgbClr val="002060"/>
                </a:solidFill>
              </a:rPr>
              <a:t>Pimsleur</a:t>
            </a:r>
            <a:r>
              <a:rPr lang="en-US" sz="2400" dirty="0">
                <a:solidFill>
                  <a:srgbClr val="002060"/>
                </a:solidFill>
              </a:rPr>
              <a:t> progress is checked monthly, with specific lesson goals each month.  </a:t>
            </a:r>
          </a:p>
          <a:p>
            <a:pPr>
              <a:buFont typeface="Courier New" panose="02070309020205020404" pitchFamily="49" charset="0"/>
              <a:buChar char="o"/>
            </a:pPr>
            <a:r>
              <a:rPr lang="en-US" sz="2400" dirty="0">
                <a:solidFill>
                  <a:srgbClr val="002060"/>
                </a:solidFill>
              </a:rPr>
              <a:t>Other support emails are sent on around a biweekly basis, </a:t>
            </a:r>
            <a:r>
              <a:rPr lang="en-US" sz="2400" dirty="0" err="1">
                <a:solidFill>
                  <a:srgbClr val="002060"/>
                </a:solidFill>
              </a:rPr>
              <a:t>asing</a:t>
            </a:r>
            <a:r>
              <a:rPr lang="en-US" sz="2400" dirty="0">
                <a:solidFill>
                  <a:srgbClr val="002060"/>
                </a:solidFill>
              </a:rPr>
              <a:t> if support is needed</a:t>
            </a:r>
          </a:p>
          <a:p>
            <a:pPr>
              <a:buFont typeface="Courier New" panose="02070309020205020404" pitchFamily="49" charset="0"/>
              <a:buChar char="o"/>
            </a:pPr>
            <a:r>
              <a:rPr lang="en-US" sz="2400" dirty="0">
                <a:solidFill>
                  <a:srgbClr val="002060"/>
                </a:solidFill>
              </a:rPr>
              <a:t>Students practice and must demonstrate language at training weekends</a:t>
            </a:r>
          </a:p>
        </p:txBody>
      </p:sp>
    </p:spTree>
    <p:custDataLst>
      <p:tags r:id="rId1"/>
    </p:custDataLst>
    <p:extLst>
      <p:ext uri="{BB962C8B-B14F-4D97-AF65-F5344CB8AC3E}">
        <p14:creationId xmlns:p14="http://schemas.microsoft.com/office/powerpoint/2010/main" val="82063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graphicFrame>
        <p:nvGraphicFramePr>
          <p:cNvPr id="6" name="Chart 5">
            <a:extLst>
              <a:ext uri="{FF2B5EF4-FFF2-40B4-BE49-F238E27FC236}">
                <a16:creationId xmlns:a16="http://schemas.microsoft.com/office/drawing/2014/main" id="{1DDBB72C-A85F-4B9F-9C65-93565A1171DE}"/>
              </a:ext>
            </a:extLst>
          </p:cNvPr>
          <p:cNvGraphicFramePr>
            <a:graphicFrameLocks/>
          </p:cNvGraphicFramePr>
          <p:nvPr>
            <p:extLst>
              <p:ext uri="{D42A27DB-BD31-4B8C-83A1-F6EECF244321}">
                <p14:modId xmlns:p14="http://schemas.microsoft.com/office/powerpoint/2010/main" val="668545302"/>
              </p:ext>
            </p:extLst>
          </p:nvPr>
        </p:nvGraphicFramePr>
        <p:xfrm>
          <a:off x="986828" y="1276863"/>
          <a:ext cx="7283360" cy="470262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45359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rms response chart. Question title: How well could you speak the language when you were assigned your country?. Number of responses: 7 responses.">
            <a:extLst>
              <a:ext uri="{FF2B5EF4-FFF2-40B4-BE49-F238E27FC236}">
                <a16:creationId xmlns:a16="http://schemas.microsoft.com/office/drawing/2014/main" id="{82E0AEB8-6E6F-4868-9051-127FEDCB0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 y="1291925"/>
            <a:ext cx="6391747" cy="3038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orms response chart. Question title: How well could you speak your language when you arrived in your host country?. Number of responses: 7 responses.">
            <a:extLst>
              <a:ext uri="{FF2B5EF4-FFF2-40B4-BE49-F238E27FC236}">
                <a16:creationId xmlns:a16="http://schemas.microsoft.com/office/drawing/2014/main" id="{074FE042-39D8-41A6-9CBA-1D518AACE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964" y="3957414"/>
            <a:ext cx="6102036" cy="290058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3A470F1-3998-4B84-9BA2-14DE3DEA59B9}"/>
              </a:ext>
            </a:extLst>
          </p:cNvPr>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spTree>
    <p:extLst>
      <p:ext uri="{BB962C8B-B14F-4D97-AF65-F5344CB8AC3E}">
        <p14:creationId xmlns:p14="http://schemas.microsoft.com/office/powerpoint/2010/main" val="29709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graphicFrame>
        <p:nvGraphicFramePr>
          <p:cNvPr id="6" name="Chart 5">
            <a:extLst>
              <a:ext uri="{FF2B5EF4-FFF2-40B4-BE49-F238E27FC236}">
                <a16:creationId xmlns:a16="http://schemas.microsoft.com/office/drawing/2014/main" id="{F4AB8732-DEEE-40DB-B199-5D1AAECC00AB}"/>
              </a:ext>
            </a:extLst>
          </p:cNvPr>
          <p:cNvGraphicFramePr>
            <a:graphicFrameLocks/>
          </p:cNvGraphicFramePr>
          <p:nvPr>
            <p:extLst>
              <p:ext uri="{D42A27DB-BD31-4B8C-83A1-F6EECF244321}">
                <p14:modId xmlns:p14="http://schemas.microsoft.com/office/powerpoint/2010/main" val="801703114"/>
              </p:ext>
            </p:extLst>
          </p:nvPr>
        </p:nvGraphicFramePr>
        <p:xfrm>
          <a:off x="931681" y="1267809"/>
          <a:ext cx="7280638" cy="470262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29425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graphicFrame>
        <p:nvGraphicFramePr>
          <p:cNvPr id="6" name="Chart 5">
            <a:extLst>
              <a:ext uri="{FF2B5EF4-FFF2-40B4-BE49-F238E27FC236}">
                <a16:creationId xmlns:a16="http://schemas.microsoft.com/office/drawing/2014/main" id="{4B12DB8E-26A8-42C2-A5FC-7538A28A4CF4}"/>
              </a:ext>
            </a:extLst>
          </p:cNvPr>
          <p:cNvGraphicFramePr>
            <a:graphicFrameLocks/>
          </p:cNvGraphicFramePr>
          <p:nvPr>
            <p:extLst>
              <p:ext uri="{D42A27DB-BD31-4B8C-83A1-F6EECF244321}">
                <p14:modId xmlns:p14="http://schemas.microsoft.com/office/powerpoint/2010/main" val="1863250432"/>
              </p:ext>
            </p:extLst>
          </p:nvPr>
        </p:nvGraphicFramePr>
        <p:xfrm>
          <a:off x="929794" y="1267809"/>
          <a:ext cx="7282543" cy="470262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9022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graphicFrame>
        <p:nvGraphicFramePr>
          <p:cNvPr id="6" name="Chart 5">
            <a:extLst>
              <a:ext uri="{FF2B5EF4-FFF2-40B4-BE49-F238E27FC236}">
                <a16:creationId xmlns:a16="http://schemas.microsoft.com/office/drawing/2014/main" id="{D9EFEBA2-57EA-4CB8-B546-3560BDCBB8CA}"/>
              </a:ext>
            </a:extLst>
          </p:cNvPr>
          <p:cNvGraphicFramePr>
            <a:graphicFrameLocks/>
          </p:cNvGraphicFramePr>
          <p:nvPr>
            <p:extLst>
              <p:ext uri="{D42A27DB-BD31-4B8C-83A1-F6EECF244321}">
                <p14:modId xmlns:p14="http://schemas.microsoft.com/office/powerpoint/2010/main" val="3777869387"/>
              </p:ext>
            </p:extLst>
          </p:nvPr>
        </p:nvGraphicFramePr>
        <p:xfrm>
          <a:off x="930320" y="1285916"/>
          <a:ext cx="7283360" cy="470262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3318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graphicFrame>
        <p:nvGraphicFramePr>
          <p:cNvPr id="7" name="Chart 6">
            <a:extLst>
              <a:ext uri="{FF2B5EF4-FFF2-40B4-BE49-F238E27FC236}">
                <a16:creationId xmlns:a16="http://schemas.microsoft.com/office/drawing/2014/main" id="{8C693F5B-72FB-4193-BCBB-97496597BC6B}"/>
              </a:ext>
            </a:extLst>
          </p:cNvPr>
          <p:cNvGraphicFramePr>
            <a:graphicFrameLocks/>
          </p:cNvGraphicFramePr>
          <p:nvPr>
            <p:extLst>
              <p:ext uri="{D42A27DB-BD31-4B8C-83A1-F6EECF244321}">
                <p14:modId xmlns:p14="http://schemas.microsoft.com/office/powerpoint/2010/main" val="2752224735"/>
              </p:ext>
            </p:extLst>
          </p:nvPr>
        </p:nvGraphicFramePr>
        <p:xfrm>
          <a:off x="929386" y="1322129"/>
          <a:ext cx="7283360" cy="4702629"/>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59704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pic>
        <p:nvPicPr>
          <p:cNvPr id="6" name="Picture 5">
            <a:extLst>
              <a:ext uri="{FF2B5EF4-FFF2-40B4-BE49-F238E27FC236}">
                <a16:creationId xmlns:a16="http://schemas.microsoft.com/office/drawing/2014/main" id="{BFCC8AEC-236C-40C1-A9EA-B2EF27FFDBD4}"/>
              </a:ext>
            </a:extLst>
          </p:cNvPr>
          <p:cNvPicPr>
            <a:picLocks noChangeAspect="1"/>
          </p:cNvPicPr>
          <p:nvPr/>
        </p:nvPicPr>
        <p:blipFill>
          <a:blip r:embed="rId4"/>
          <a:stretch>
            <a:fillRect/>
          </a:stretch>
        </p:blipFill>
        <p:spPr>
          <a:xfrm>
            <a:off x="760491" y="1004441"/>
            <a:ext cx="7493619" cy="4635867"/>
          </a:xfrm>
          <a:prstGeom prst="rect">
            <a:avLst/>
          </a:prstGeom>
        </p:spPr>
      </p:pic>
    </p:spTree>
    <p:custDataLst>
      <p:tags r:id="rId1"/>
    </p:custDataLst>
    <p:extLst>
      <p:ext uri="{BB962C8B-B14F-4D97-AF65-F5344CB8AC3E}">
        <p14:creationId xmlns:p14="http://schemas.microsoft.com/office/powerpoint/2010/main" val="27081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Who am I?</a:t>
            </a:r>
          </a:p>
        </p:txBody>
      </p:sp>
      <p:pic>
        <p:nvPicPr>
          <p:cNvPr id="2050" name="Picture 2" descr="Image may contain: 23 people, including Amaris Hayes">
            <a:extLst>
              <a:ext uri="{FF2B5EF4-FFF2-40B4-BE49-F238E27FC236}">
                <a16:creationId xmlns:a16="http://schemas.microsoft.com/office/drawing/2014/main" id="{FB880BD5-94C2-40B4-A195-7EBBC2CFC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362" y="2029039"/>
            <a:ext cx="4765638" cy="357422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165BF876-4B9B-41F7-8BF1-CEE9D120FF10}"/>
              </a:ext>
            </a:extLst>
          </p:cNvPr>
          <p:cNvSpPr>
            <a:spLocks noGrp="1"/>
          </p:cNvSpPr>
          <p:nvPr/>
        </p:nvSpPr>
        <p:spPr>
          <a:xfrm>
            <a:off x="0" y="2034177"/>
            <a:ext cx="4378362" cy="4233376"/>
          </a:xfrm>
          <a:prstGeom prst="rect">
            <a:avLst/>
          </a:prstGeom>
        </p:spPr>
        <p:txBody>
          <a:bodyPr vert="horz" lIns="130000" tIns="65000" rIns="130000" bIns="65000">
            <a:normAutofit fontScale="32500" lnSpcReduction="20000"/>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None/>
            </a:pPr>
            <a:endParaRPr lang="en-US" b="1" dirty="0"/>
          </a:p>
          <a:p>
            <a:r>
              <a:rPr lang="en-US" sz="7400" dirty="0">
                <a:solidFill>
                  <a:srgbClr val="002060"/>
                </a:solidFill>
              </a:rPr>
              <a:t>Past Exchange students to Ecuador &amp; Brazil</a:t>
            </a:r>
          </a:p>
          <a:p>
            <a:r>
              <a:rPr lang="en-US" sz="7400" dirty="0">
                <a:solidFill>
                  <a:srgbClr val="002060"/>
                </a:solidFill>
              </a:rPr>
              <a:t>Participant or volunteer at Youth Exchange preparation weekends since 2010</a:t>
            </a:r>
          </a:p>
          <a:p>
            <a:r>
              <a:rPr lang="en-US" sz="7400" dirty="0" err="1">
                <a:solidFill>
                  <a:srgbClr val="002060"/>
                </a:solidFill>
              </a:rPr>
              <a:t>Quadrilingual</a:t>
            </a:r>
            <a:r>
              <a:rPr lang="en-US" sz="7400" dirty="0">
                <a:solidFill>
                  <a:srgbClr val="002060"/>
                </a:solidFill>
              </a:rPr>
              <a:t>, and working on my fifth (English, Portuguese, Japanese, Spanish, and learning Swedish)</a:t>
            </a:r>
          </a:p>
        </p:txBody>
      </p:sp>
    </p:spTree>
    <p:custDataLst>
      <p:tags r:id="rId1"/>
    </p:custDataLst>
    <p:extLst>
      <p:ext uri="{BB962C8B-B14F-4D97-AF65-F5344CB8AC3E}">
        <p14:creationId xmlns:p14="http://schemas.microsoft.com/office/powerpoint/2010/main" val="403659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Students who later dropped out of the program stopped doing </a:t>
            </a:r>
            <a:r>
              <a:rPr lang="en-US" sz="2400" dirty="0" err="1">
                <a:solidFill>
                  <a:srgbClr val="002060"/>
                </a:solidFill>
              </a:rPr>
              <a:t>pimsleur</a:t>
            </a:r>
            <a:r>
              <a:rPr lang="en-US" sz="2400" dirty="0">
                <a:solidFill>
                  <a:srgbClr val="002060"/>
                </a:solidFill>
              </a:rPr>
              <a:t> early on.</a:t>
            </a:r>
          </a:p>
          <a:p>
            <a:pPr>
              <a:buFont typeface="Courier New" panose="02070309020205020404" pitchFamily="49" charset="0"/>
              <a:buChar char="o"/>
            </a:pPr>
            <a:r>
              <a:rPr lang="en-US" sz="2400" dirty="0">
                <a:solidFill>
                  <a:srgbClr val="002060"/>
                </a:solidFill>
              </a:rPr>
              <a:t>Students showed an increase in language skill before arriving in host country</a:t>
            </a:r>
          </a:p>
          <a:p>
            <a:pPr>
              <a:buFont typeface="Courier New" panose="02070309020205020404" pitchFamily="49" charset="0"/>
              <a:buChar char="o"/>
            </a:pPr>
            <a:r>
              <a:rPr lang="en-US" sz="2400" dirty="0">
                <a:solidFill>
                  <a:srgbClr val="002060"/>
                </a:solidFill>
              </a:rPr>
              <a:t>Students have outperformed other exchange students in terms of language</a:t>
            </a:r>
          </a:p>
          <a:p>
            <a:pPr>
              <a:buFont typeface="Courier New" panose="02070309020205020404" pitchFamily="49" charset="0"/>
              <a:buChar char="o"/>
            </a:pPr>
            <a:r>
              <a:rPr lang="en-US" sz="2400" dirty="0">
                <a:solidFill>
                  <a:srgbClr val="002060"/>
                </a:solidFill>
              </a:rPr>
              <a:t>The students are not fans of </a:t>
            </a:r>
            <a:r>
              <a:rPr lang="en-US" sz="2400" dirty="0" err="1">
                <a:solidFill>
                  <a:srgbClr val="002060"/>
                </a:solidFill>
              </a:rPr>
              <a:t>Pimsleur</a:t>
            </a:r>
            <a:endParaRPr lang="en-US" sz="2400" dirty="0">
              <a:solidFill>
                <a:srgbClr val="002060"/>
              </a:solidFill>
            </a:endParaRPr>
          </a:p>
          <a:p>
            <a:pPr lvl="1">
              <a:buFont typeface="Courier New" panose="02070309020205020404" pitchFamily="49" charset="0"/>
              <a:buChar char="o"/>
            </a:pPr>
            <a:r>
              <a:rPr lang="en-US" sz="1900" dirty="0" err="1">
                <a:solidFill>
                  <a:srgbClr val="002060"/>
                </a:solidFill>
              </a:rPr>
              <a:t>Pimsleur</a:t>
            </a:r>
            <a:r>
              <a:rPr lang="en-US" sz="1900" dirty="0">
                <a:solidFill>
                  <a:srgbClr val="002060"/>
                </a:solidFill>
              </a:rPr>
              <a:t> doesn’t work well for tonal languages like Thai</a:t>
            </a:r>
          </a:p>
          <a:p>
            <a:pPr>
              <a:buFont typeface="Courier New" panose="02070309020205020404" pitchFamily="49" charset="0"/>
              <a:buChar char="o"/>
            </a:pPr>
            <a:r>
              <a:rPr lang="en-US" sz="2400" dirty="0">
                <a:solidFill>
                  <a:srgbClr val="002060"/>
                </a:solidFill>
              </a:rPr>
              <a:t>The students value their language skills</a:t>
            </a:r>
          </a:p>
        </p:txBody>
      </p:sp>
    </p:spTree>
    <p:custDataLst>
      <p:tags r:id="rId1"/>
    </p:custDataLst>
    <p:extLst>
      <p:ext uri="{BB962C8B-B14F-4D97-AF65-F5344CB8AC3E}">
        <p14:creationId xmlns:p14="http://schemas.microsoft.com/office/powerpoint/2010/main" val="157045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6690 Current Language Results</a:t>
            </a:r>
          </a:p>
        </p:txBody>
      </p:sp>
      <p:sp>
        <p:nvSpPr>
          <p:cNvPr id="2" name="TextBox 1">
            <a:extLst>
              <a:ext uri="{FF2B5EF4-FFF2-40B4-BE49-F238E27FC236}">
                <a16:creationId xmlns:a16="http://schemas.microsoft.com/office/drawing/2014/main" id="{61B9D044-D8EB-49AF-A4C6-281F5B6EABF9}"/>
              </a:ext>
            </a:extLst>
          </p:cNvPr>
          <p:cNvSpPr txBox="1"/>
          <p:nvPr/>
        </p:nvSpPr>
        <p:spPr>
          <a:xfrm>
            <a:off x="688063" y="1611517"/>
            <a:ext cx="6717672" cy="2862322"/>
          </a:xfrm>
          <a:prstGeom prst="rect">
            <a:avLst/>
          </a:prstGeom>
          <a:noFill/>
        </p:spPr>
        <p:txBody>
          <a:bodyPr wrap="square" rtlCol="0">
            <a:spAutoFit/>
          </a:bodyPr>
          <a:lstStyle/>
          <a:p>
            <a:r>
              <a:rPr lang="en-US" dirty="0" err="1"/>
              <a:t>Pimsleur</a:t>
            </a:r>
            <a:r>
              <a:rPr lang="en-US" dirty="0"/>
              <a:t> Hypothesis:</a:t>
            </a:r>
          </a:p>
          <a:p>
            <a:pPr marL="285750" indent="-285750">
              <a:buFont typeface="Arial" panose="020B0604020202020204" pitchFamily="34" charset="0"/>
              <a:buChar char="•"/>
            </a:pPr>
            <a:r>
              <a:rPr lang="en-US" dirty="0" err="1"/>
              <a:t>Pimsleur</a:t>
            </a:r>
            <a:r>
              <a:rPr lang="en-US" dirty="0"/>
              <a:t> let us track students’ progress, and holding them accountable added the benefits</a:t>
            </a:r>
          </a:p>
          <a:p>
            <a:pPr marL="285750" indent="-285750">
              <a:buFont typeface="Arial" panose="020B0604020202020204" pitchFamily="34" charset="0"/>
              <a:buChar char="•"/>
            </a:pPr>
            <a:r>
              <a:rPr lang="en-US" dirty="0" err="1"/>
              <a:t>Pimsleur</a:t>
            </a:r>
            <a:r>
              <a:rPr lang="en-US" dirty="0"/>
              <a:t> scared students into studying harder, by showing them how hard languages are</a:t>
            </a:r>
          </a:p>
          <a:p>
            <a:pPr marL="285750" indent="-285750">
              <a:buFont typeface="Arial" panose="020B0604020202020204" pitchFamily="34" charset="0"/>
              <a:buChar char="•"/>
            </a:pPr>
            <a:r>
              <a:rPr lang="en-US" dirty="0" err="1"/>
              <a:t>Pimsleur</a:t>
            </a:r>
            <a:r>
              <a:rPr lang="en-US" dirty="0"/>
              <a:t> offered very little benefit, and tutors had a much larger impact</a:t>
            </a:r>
          </a:p>
          <a:p>
            <a:pPr marL="285750" indent="-285750">
              <a:buFont typeface="Arial" panose="020B0604020202020204" pitchFamily="34" charset="0"/>
              <a:buChar char="•"/>
            </a:pPr>
            <a:r>
              <a:rPr lang="en-US" dirty="0" err="1"/>
              <a:t>Pimsleur</a:t>
            </a:r>
            <a:r>
              <a:rPr lang="en-US" dirty="0"/>
              <a:t> works but seemed lacking compared to the tutors, or because it is not fun</a:t>
            </a:r>
          </a:p>
          <a:p>
            <a:pPr marL="285750" indent="-285750">
              <a:buFont typeface="Arial" panose="020B0604020202020204" pitchFamily="34" charset="0"/>
              <a:buChar char="•"/>
            </a:pPr>
            <a:r>
              <a:rPr lang="en-US" dirty="0"/>
              <a:t>Any program works as long as students spend time on it</a:t>
            </a:r>
          </a:p>
        </p:txBody>
      </p:sp>
    </p:spTree>
    <p:custDataLst>
      <p:tags r:id="rId1"/>
    </p:custDataLst>
    <p:extLst>
      <p:ext uri="{BB962C8B-B14F-4D97-AF65-F5344CB8AC3E}">
        <p14:creationId xmlns:p14="http://schemas.microsoft.com/office/powerpoint/2010/main" val="108615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Why recommend tutors?</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Tutors teach a customized lesson, which tends to have better, faster results and be more enjoyable</a:t>
            </a:r>
          </a:p>
          <a:p>
            <a:pPr>
              <a:buFont typeface="Courier New" panose="02070309020205020404" pitchFamily="49" charset="0"/>
              <a:buChar char="o"/>
            </a:pPr>
            <a:r>
              <a:rPr lang="en-US" sz="2400" dirty="0">
                <a:solidFill>
                  <a:srgbClr val="002060"/>
                </a:solidFill>
              </a:rPr>
              <a:t>It is a scheduled and paid for lesson, that will not be skipped like self study sometimes is</a:t>
            </a:r>
          </a:p>
          <a:p>
            <a:pPr>
              <a:buFont typeface="Courier New" panose="02070309020205020404" pitchFamily="49" charset="0"/>
              <a:buChar char="o"/>
            </a:pPr>
            <a:r>
              <a:rPr lang="en-US" sz="2400" dirty="0">
                <a:solidFill>
                  <a:srgbClr val="002060"/>
                </a:solidFill>
              </a:rPr>
              <a:t>Tutors help students learn cultural communication, such as when to use formal language or how to act with parents, teachers, and Rotarians</a:t>
            </a:r>
          </a:p>
        </p:txBody>
      </p:sp>
      <p:pic>
        <p:nvPicPr>
          <p:cNvPr id="3074" name="Picture 2" descr="Image result for language tutor">
            <a:extLst>
              <a:ext uri="{FF2B5EF4-FFF2-40B4-BE49-F238E27FC236}">
                <a16:creationId xmlns:a16="http://schemas.microsoft.com/office/drawing/2014/main" id="{2D0998BD-435D-46B3-B583-F13D9330C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90" y="4257675"/>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CFBA174-255F-46DD-9B9F-804699219326}"/>
              </a:ext>
            </a:extLst>
          </p:cNvPr>
          <p:cNvSpPr>
            <a:spLocks noGrp="1"/>
          </p:cNvSpPr>
          <p:nvPr/>
        </p:nvSpPr>
        <p:spPr>
          <a:xfrm>
            <a:off x="3727939" y="4187337"/>
            <a:ext cx="5044272" cy="3064747"/>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marL="156000" indent="0">
              <a:buNone/>
            </a:pPr>
            <a:r>
              <a:rPr lang="en-US" sz="1800" dirty="0">
                <a:solidFill>
                  <a:srgbClr val="002060"/>
                </a:solidFill>
              </a:rPr>
              <a:t>Tutors are easier to find than ever.  If students cannot find one in person, here are a few online tutoring services:</a:t>
            </a:r>
          </a:p>
          <a:p>
            <a:pPr marL="156000" indent="0">
              <a:buNone/>
            </a:pPr>
            <a:r>
              <a:rPr lang="en-US" sz="1100" dirty="0">
                <a:solidFill>
                  <a:srgbClr val="002060"/>
                </a:solidFill>
                <a:hlinkClick r:id="rId5"/>
              </a:rPr>
              <a:t>https://www.italki.com/home</a:t>
            </a:r>
            <a:r>
              <a:rPr lang="en-US" sz="1100" dirty="0">
                <a:solidFill>
                  <a:srgbClr val="002060"/>
                </a:solidFill>
              </a:rPr>
              <a:t> (most affordable)</a:t>
            </a:r>
          </a:p>
          <a:p>
            <a:pPr marL="156000" indent="0">
              <a:buNone/>
            </a:pPr>
            <a:r>
              <a:rPr lang="en-US" sz="1100" dirty="0">
                <a:solidFill>
                  <a:srgbClr val="002060"/>
                </a:solidFill>
                <a:hlinkClick r:id="rId6"/>
              </a:rPr>
              <a:t>https://www.verbling.com</a:t>
            </a:r>
            <a:endParaRPr lang="en-US" sz="1100" dirty="0">
              <a:solidFill>
                <a:srgbClr val="002060"/>
              </a:solidFill>
            </a:endParaRPr>
          </a:p>
          <a:p>
            <a:pPr marL="156000" indent="0">
              <a:buNone/>
            </a:pPr>
            <a:r>
              <a:rPr lang="en-US" sz="1100" dirty="0">
                <a:solidFill>
                  <a:srgbClr val="002060"/>
                </a:solidFill>
                <a:hlinkClick r:id="rId7"/>
              </a:rPr>
              <a:t>https://preply.com/</a:t>
            </a:r>
            <a:endParaRPr lang="en-US" sz="1100" dirty="0">
              <a:solidFill>
                <a:srgbClr val="002060"/>
              </a:solidFill>
            </a:endParaRPr>
          </a:p>
          <a:p>
            <a:pPr marL="156000" indent="0">
              <a:buNone/>
            </a:pPr>
            <a:r>
              <a:rPr lang="en-US" sz="1100" dirty="0">
                <a:solidFill>
                  <a:srgbClr val="002060"/>
                </a:solidFill>
                <a:hlinkClick r:id="rId8"/>
              </a:rPr>
              <a:t>https://www.verbalplanet.com/</a:t>
            </a:r>
            <a:endParaRPr lang="en-US" sz="1100" dirty="0">
              <a:solidFill>
                <a:srgbClr val="002060"/>
              </a:solidFill>
            </a:endParaRPr>
          </a:p>
          <a:p>
            <a:pPr marL="156000" indent="0">
              <a:buNone/>
            </a:pPr>
            <a:r>
              <a:rPr lang="en-US" sz="1100" dirty="0">
                <a:solidFill>
                  <a:srgbClr val="002060"/>
                </a:solidFill>
                <a:hlinkClick r:id="rId9"/>
              </a:rPr>
              <a:t>https://www.tandem.net/tandem-tutors/</a:t>
            </a:r>
            <a:endParaRPr lang="en-US" sz="1100" dirty="0">
              <a:solidFill>
                <a:srgbClr val="002060"/>
              </a:solidFill>
            </a:endParaRPr>
          </a:p>
          <a:p>
            <a:pPr marL="156000" indent="0">
              <a:buNone/>
            </a:pPr>
            <a:r>
              <a:rPr lang="en-US" sz="1100" dirty="0">
                <a:solidFill>
                  <a:srgbClr val="002060"/>
                </a:solidFill>
                <a:hlinkClick r:id="rId10"/>
              </a:rPr>
              <a:t>https://www.tutor.com/subjects/foreign-languages</a:t>
            </a:r>
            <a:endParaRPr lang="en-US" sz="1100" dirty="0">
              <a:solidFill>
                <a:srgbClr val="002060"/>
              </a:solidFill>
            </a:endParaRPr>
          </a:p>
          <a:p>
            <a:pPr marL="156000" indent="0">
              <a:buNone/>
            </a:pPr>
            <a:r>
              <a:rPr lang="en-US" sz="1100" dirty="0">
                <a:solidFill>
                  <a:srgbClr val="002060"/>
                </a:solidFill>
                <a:hlinkClick r:id="rId11"/>
              </a:rPr>
              <a:t>https://www.varsitytutors.com/online-tutoring</a:t>
            </a:r>
            <a:r>
              <a:rPr lang="en-US" sz="1100" dirty="0">
                <a:solidFill>
                  <a:srgbClr val="002060"/>
                </a:solidFill>
              </a:rPr>
              <a:t> </a:t>
            </a:r>
          </a:p>
          <a:p>
            <a:pPr marL="156000" indent="0">
              <a:buNone/>
            </a:pPr>
            <a:endParaRPr lang="en-US" sz="1800" dirty="0">
              <a:solidFill>
                <a:srgbClr val="002060"/>
              </a:solidFill>
            </a:endParaRPr>
          </a:p>
        </p:txBody>
      </p:sp>
    </p:spTree>
    <p:custDataLst>
      <p:tags r:id="rId1"/>
    </p:custDataLst>
    <p:extLst>
      <p:ext uri="{BB962C8B-B14F-4D97-AF65-F5344CB8AC3E}">
        <p14:creationId xmlns:p14="http://schemas.microsoft.com/office/powerpoint/2010/main" val="106651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Next steps to keep improving</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32475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Move to tutoring only?</a:t>
            </a:r>
          </a:p>
          <a:p>
            <a:pPr>
              <a:buFont typeface="Courier New" panose="02070309020205020404" pitchFamily="49" charset="0"/>
              <a:buChar char="o"/>
            </a:pPr>
            <a:r>
              <a:rPr lang="en-US" sz="2400" dirty="0">
                <a:solidFill>
                  <a:srgbClr val="002060"/>
                </a:solidFill>
              </a:rPr>
              <a:t>Better evaluate language at weekends</a:t>
            </a:r>
          </a:p>
          <a:p>
            <a:pPr>
              <a:buFont typeface="Courier New" panose="02070309020205020404" pitchFamily="49" charset="0"/>
              <a:buChar char="o"/>
            </a:pPr>
            <a:r>
              <a:rPr lang="en-US" sz="2400" dirty="0">
                <a:solidFill>
                  <a:srgbClr val="002060"/>
                </a:solidFill>
              </a:rPr>
              <a:t>Encourage tutors in host country</a:t>
            </a:r>
          </a:p>
          <a:p>
            <a:pPr>
              <a:buFont typeface="Courier New" panose="02070309020205020404" pitchFamily="49" charset="0"/>
              <a:buChar char="o"/>
            </a:pPr>
            <a:r>
              <a:rPr lang="en-US" sz="2400" dirty="0">
                <a:solidFill>
                  <a:srgbClr val="002060"/>
                </a:solidFill>
              </a:rPr>
              <a:t>Convince students to not speak English</a:t>
            </a:r>
          </a:p>
          <a:p>
            <a:pPr>
              <a:buFont typeface="Courier New" panose="02070309020205020404" pitchFamily="49" charset="0"/>
              <a:buChar char="o"/>
            </a:pPr>
            <a:r>
              <a:rPr lang="en-US" sz="2400" dirty="0">
                <a:solidFill>
                  <a:srgbClr val="002060"/>
                </a:solidFill>
              </a:rPr>
              <a:t>Make </a:t>
            </a:r>
            <a:r>
              <a:rPr lang="en-US" sz="2400" dirty="0" err="1">
                <a:solidFill>
                  <a:srgbClr val="002060"/>
                </a:solidFill>
              </a:rPr>
              <a:t>italki</a:t>
            </a:r>
            <a:r>
              <a:rPr lang="en-US" sz="2400" dirty="0">
                <a:solidFill>
                  <a:srgbClr val="002060"/>
                </a:solidFill>
              </a:rPr>
              <a:t> mandatory for minimum requirement?</a:t>
            </a:r>
          </a:p>
          <a:p>
            <a:pPr>
              <a:buFont typeface="Courier New" panose="02070309020205020404" pitchFamily="49" charset="0"/>
              <a:buChar char="o"/>
            </a:pPr>
            <a:r>
              <a:rPr lang="en-US" sz="2400" dirty="0">
                <a:solidFill>
                  <a:srgbClr val="002060"/>
                </a:solidFill>
              </a:rPr>
              <a:t>Use </a:t>
            </a:r>
            <a:r>
              <a:rPr lang="en-US" sz="2400" dirty="0" err="1">
                <a:solidFill>
                  <a:srgbClr val="002060"/>
                </a:solidFill>
              </a:rPr>
              <a:t>italki</a:t>
            </a:r>
            <a:r>
              <a:rPr lang="en-US" sz="2400" dirty="0">
                <a:solidFill>
                  <a:srgbClr val="002060"/>
                </a:solidFill>
              </a:rPr>
              <a:t> for inbound students, to evaluate English level and assign necessary tutoring</a:t>
            </a:r>
          </a:p>
          <a:p>
            <a:pPr>
              <a:buFont typeface="Courier New" panose="02070309020205020404" pitchFamily="49" charset="0"/>
              <a:buChar char="o"/>
            </a:pPr>
            <a:r>
              <a:rPr lang="en-US" sz="2400" dirty="0">
                <a:solidFill>
                  <a:srgbClr val="002060"/>
                </a:solidFill>
              </a:rPr>
              <a:t>Teach students more about retention/tutoring jobs</a:t>
            </a:r>
          </a:p>
        </p:txBody>
      </p:sp>
      <p:sp>
        <p:nvSpPr>
          <p:cNvPr id="2" name="Rectangle 1">
            <a:extLst>
              <a:ext uri="{FF2B5EF4-FFF2-40B4-BE49-F238E27FC236}">
                <a16:creationId xmlns:a16="http://schemas.microsoft.com/office/drawing/2014/main" id="{7826F13E-77AA-4AF3-92CE-FCC3F835E31F}"/>
              </a:ext>
            </a:extLst>
          </p:cNvPr>
          <p:cNvSpPr/>
          <p:nvPr/>
        </p:nvSpPr>
        <p:spPr>
          <a:xfrm>
            <a:off x="9247594" y="2359938"/>
            <a:ext cx="4572000" cy="2585323"/>
          </a:xfrm>
          <a:prstGeom prst="rect">
            <a:avLst/>
          </a:prstGeom>
        </p:spPr>
        <p:txBody>
          <a:bodyPr>
            <a:spAutoFit/>
          </a:bodyPr>
          <a:lstStyle/>
          <a:p>
            <a:r>
              <a:rPr lang="en-US" b="1" dirty="0"/>
              <a:t>Videos to show students why not to speak English:</a:t>
            </a:r>
          </a:p>
          <a:p>
            <a:r>
              <a:rPr lang="en-US" dirty="0">
                <a:hlinkClick r:id="rId5"/>
              </a:rPr>
              <a:t>https://www.youtube.com/watch?v=G1RRbupCxi0</a:t>
            </a:r>
            <a:endParaRPr lang="en-US" dirty="0"/>
          </a:p>
          <a:p>
            <a:endParaRPr lang="en-US" b="1" dirty="0">
              <a:hlinkClick r:id="rId6"/>
            </a:endParaRPr>
          </a:p>
          <a:p>
            <a:r>
              <a:rPr lang="en-US" dirty="0">
                <a:hlinkClick r:id="rId6"/>
              </a:rPr>
              <a:t>https://www.youtube.com/watch?v=Fpa0USCqJGY&amp;list=PL7oosQ7uWqRP120DOAfngdXAthvWsAhd8</a:t>
            </a:r>
            <a:endParaRPr lang="en-US" dirty="0"/>
          </a:p>
          <a:p>
            <a:endParaRPr lang="en-US" dirty="0"/>
          </a:p>
        </p:txBody>
      </p:sp>
      <p:pic>
        <p:nvPicPr>
          <p:cNvPr id="3" name="Online Media 2" title="Learning Spanish in 11 Weeks  / 10 Min Documentary">
            <a:hlinkClick r:id="" action="ppaction://media"/>
            <a:extLst>
              <a:ext uri="{FF2B5EF4-FFF2-40B4-BE49-F238E27FC236}">
                <a16:creationId xmlns:a16="http://schemas.microsoft.com/office/drawing/2014/main" id="{558BC8D7-4E4F-4285-ACA7-7473AC4F8869}"/>
              </a:ext>
            </a:extLst>
          </p:cNvPr>
          <p:cNvPicPr>
            <a:picLocks noRot="1" noChangeAspect="1"/>
          </p:cNvPicPr>
          <p:nvPr>
            <a:videoFile r:link="rId2"/>
          </p:nvPr>
        </p:nvPicPr>
        <p:blipFill>
          <a:blip r:embed="rId7"/>
          <a:stretch>
            <a:fillRect/>
          </a:stretch>
        </p:blipFill>
        <p:spPr>
          <a:xfrm>
            <a:off x="5865043" y="1309830"/>
            <a:ext cx="2907168" cy="1635282"/>
          </a:xfrm>
          <a:prstGeom prst="rect">
            <a:avLst/>
          </a:prstGeom>
        </p:spPr>
      </p:pic>
      <p:pic>
        <p:nvPicPr>
          <p:cNvPr id="8" name="Picture 2">
            <a:extLst>
              <a:ext uri="{FF2B5EF4-FFF2-40B4-BE49-F238E27FC236}">
                <a16:creationId xmlns:a16="http://schemas.microsoft.com/office/drawing/2014/main" id="{9C3D6D7C-7807-4EFE-B499-4590A72530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5926" y="4798085"/>
            <a:ext cx="5755646" cy="20599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63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What is </a:t>
            </a:r>
            <a:r>
              <a:rPr lang="en-US" sz="3600" spc="0" dirty="0" err="1">
                <a:solidFill>
                  <a:schemeClr val="bg1"/>
                </a:solidFill>
              </a:rPr>
              <a:t>Italki</a:t>
            </a:r>
            <a:r>
              <a:rPr lang="en-US" sz="3600" spc="0" dirty="0">
                <a:solidFill>
                  <a:schemeClr val="bg1"/>
                </a:solidFill>
              </a:rPr>
              <a:t>?</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3057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Online language tutoring platform for 1 on 1 lesson</a:t>
            </a:r>
          </a:p>
          <a:p>
            <a:pPr>
              <a:buFont typeface="Courier New" panose="02070309020205020404" pitchFamily="49" charset="0"/>
              <a:buChar char="o"/>
            </a:pPr>
            <a:r>
              <a:rPr lang="en-US" sz="2400" dirty="0">
                <a:solidFill>
                  <a:srgbClr val="002060"/>
                </a:solidFill>
              </a:rPr>
              <a:t>Classes range from $4-$40 an hour, with most lessons being around $10.  The cheaper teachers are just as good</a:t>
            </a:r>
          </a:p>
          <a:p>
            <a:pPr>
              <a:buFont typeface="Courier New" panose="02070309020205020404" pitchFamily="49" charset="0"/>
              <a:buChar char="o"/>
            </a:pPr>
            <a:r>
              <a:rPr lang="en-US" sz="2400" dirty="0">
                <a:solidFill>
                  <a:srgbClr val="002060"/>
                </a:solidFill>
              </a:rPr>
              <a:t>Contains more languages than </a:t>
            </a:r>
            <a:r>
              <a:rPr lang="en-US" sz="2400" dirty="0" err="1">
                <a:solidFill>
                  <a:srgbClr val="002060"/>
                </a:solidFill>
              </a:rPr>
              <a:t>pimsleur</a:t>
            </a:r>
            <a:r>
              <a:rPr lang="en-US" sz="2400" dirty="0">
                <a:solidFill>
                  <a:srgbClr val="002060"/>
                </a:solidFill>
              </a:rPr>
              <a:t>, can be done from computer or phone</a:t>
            </a:r>
          </a:p>
          <a:p>
            <a:pPr>
              <a:buFont typeface="Courier New" panose="02070309020205020404" pitchFamily="49" charset="0"/>
              <a:buChar char="o"/>
            </a:pPr>
            <a:r>
              <a:rPr lang="en-US" sz="2400" dirty="0">
                <a:solidFill>
                  <a:srgbClr val="002060"/>
                </a:solidFill>
              </a:rPr>
              <a:t>Can be set up to track student lessons, and send students credits to spend</a:t>
            </a:r>
          </a:p>
          <a:p>
            <a:pPr>
              <a:buFont typeface="Courier New" panose="02070309020205020404" pitchFamily="49" charset="0"/>
              <a:buChar char="o"/>
            </a:pPr>
            <a:endParaRPr lang="en-US" sz="2400" dirty="0">
              <a:solidFill>
                <a:srgbClr val="002060"/>
              </a:solidFill>
            </a:endParaRPr>
          </a:p>
        </p:txBody>
      </p:sp>
      <p:pic>
        <p:nvPicPr>
          <p:cNvPr id="6" name="Picture 5">
            <a:extLst>
              <a:ext uri="{FF2B5EF4-FFF2-40B4-BE49-F238E27FC236}">
                <a16:creationId xmlns:a16="http://schemas.microsoft.com/office/drawing/2014/main" id="{DA4BD555-A4AD-41A0-B675-BD6C1DCDA649}"/>
              </a:ext>
            </a:extLst>
          </p:cNvPr>
          <p:cNvPicPr>
            <a:picLocks noChangeAspect="1"/>
          </p:cNvPicPr>
          <p:nvPr/>
        </p:nvPicPr>
        <p:blipFill rotWithShape="1">
          <a:blip r:embed="rId4"/>
          <a:srcRect l="24896" t="17587" r="25000" b="12638"/>
          <a:stretch/>
        </p:blipFill>
        <p:spPr>
          <a:xfrm>
            <a:off x="4562474" y="3741439"/>
            <a:ext cx="4581526" cy="3116561"/>
          </a:xfrm>
          <a:prstGeom prst="rect">
            <a:avLst/>
          </a:prstGeom>
        </p:spPr>
      </p:pic>
      <p:pic>
        <p:nvPicPr>
          <p:cNvPr id="2050" name="Picture 2" descr="Image result for italki logo">
            <a:extLst>
              <a:ext uri="{FF2B5EF4-FFF2-40B4-BE49-F238E27FC236}">
                <a16:creationId xmlns:a16="http://schemas.microsoft.com/office/drawing/2014/main" id="{ACB27670-C838-4509-87C0-F841C0D94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268" y="4214814"/>
            <a:ext cx="2547937" cy="16109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25B5B20-F8E0-4DFC-9049-3F1AB596550C}"/>
              </a:ext>
            </a:extLst>
          </p:cNvPr>
          <p:cNvPicPr>
            <a:picLocks noChangeAspect="1"/>
          </p:cNvPicPr>
          <p:nvPr/>
        </p:nvPicPr>
        <p:blipFill>
          <a:blip r:embed="rId6"/>
          <a:stretch>
            <a:fillRect/>
          </a:stretch>
        </p:blipFill>
        <p:spPr>
          <a:xfrm>
            <a:off x="9326880" y="1097389"/>
            <a:ext cx="9144000" cy="1579820"/>
          </a:xfrm>
          <a:prstGeom prst="rect">
            <a:avLst/>
          </a:prstGeom>
        </p:spPr>
      </p:pic>
    </p:spTree>
    <p:custDataLst>
      <p:tags r:id="rId1"/>
    </p:custDataLst>
    <p:extLst>
      <p:ext uri="{BB962C8B-B14F-4D97-AF65-F5344CB8AC3E}">
        <p14:creationId xmlns:p14="http://schemas.microsoft.com/office/powerpoint/2010/main" val="140484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B1465E-F1BA-4C9B-ABBB-1E0F555E3F08}"/>
              </a:ext>
            </a:extLst>
          </p:cNvPr>
          <p:cNvPicPr>
            <a:picLocks noChangeAspect="1"/>
          </p:cNvPicPr>
          <p:nvPr/>
        </p:nvPicPr>
        <p:blipFill>
          <a:blip r:embed="rId2"/>
          <a:stretch>
            <a:fillRect/>
          </a:stretch>
        </p:blipFill>
        <p:spPr>
          <a:xfrm>
            <a:off x="604217" y="0"/>
            <a:ext cx="7935566" cy="6858000"/>
          </a:xfrm>
          <a:prstGeom prst="rect">
            <a:avLst/>
          </a:prstGeom>
        </p:spPr>
      </p:pic>
    </p:spTree>
    <p:extLst>
      <p:ext uri="{BB962C8B-B14F-4D97-AF65-F5344CB8AC3E}">
        <p14:creationId xmlns:p14="http://schemas.microsoft.com/office/powerpoint/2010/main" val="249328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F6BF-B0FB-4E62-BAEF-6A558E21F2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5B9C02-4394-4479-952B-51739659797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6F9A6F7-5F78-4C8E-8B4C-522673C824AE}"/>
              </a:ext>
            </a:extLst>
          </p:cNvPr>
          <p:cNvPicPr>
            <a:picLocks noChangeAspect="1"/>
          </p:cNvPicPr>
          <p:nvPr/>
        </p:nvPicPr>
        <p:blipFill>
          <a:blip r:embed="rId2"/>
          <a:stretch>
            <a:fillRect/>
          </a:stretch>
        </p:blipFill>
        <p:spPr>
          <a:xfrm>
            <a:off x="237296" y="0"/>
            <a:ext cx="8669407" cy="6858000"/>
          </a:xfrm>
          <a:prstGeom prst="rect">
            <a:avLst/>
          </a:prstGeom>
        </p:spPr>
      </p:pic>
    </p:spTree>
    <p:extLst>
      <p:ext uri="{BB962C8B-B14F-4D97-AF65-F5344CB8AC3E}">
        <p14:creationId xmlns:p14="http://schemas.microsoft.com/office/powerpoint/2010/main" val="2396425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F49F-CD0C-4475-BEA5-71F7FD0301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70D302-14F2-4390-91A6-5586FF058A9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2CD18C-5117-4E05-BB6E-EC7CE754F480}"/>
              </a:ext>
            </a:extLst>
          </p:cNvPr>
          <p:cNvPicPr>
            <a:picLocks noChangeAspect="1"/>
          </p:cNvPicPr>
          <p:nvPr/>
        </p:nvPicPr>
        <p:blipFill>
          <a:blip r:embed="rId2"/>
          <a:stretch>
            <a:fillRect/>
          </a:stretch>
        </p:blipFill>
        <p:spPr>
          <a:xfrm>
            <a:off x="0" y="258606"/>
            <a:ext cx="9144000" cy="6340788"/>
          </a:xfrm>
          <a:prstGeom prst="rect">
            <a:avLst/>
          </a:prstGeom>
        </p:spPr>
      </p:pic>
    </p:spTree>
    <p:extLst>
      <p:ext uri="{BB962C8B-B14F-4D97-AF65-F5344CB8AC3E}">
        <p14:creationId xmlns:p14="http://schemas.microsoft.com/office/powerpoint/2010/main" val="1596872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665"/>
            <a:ext cx="9144000" cy="1384097"/>
          </a:xfrm>
        </p:spPr>
        <p:txBody>
          <a:bodyPr/>
          <a:lstStyle/>
          <a:p>
            <a:pPr algn="ctr"/>
            <a:r>
              <a:rPr lang="en-US" dirty="0">
                <a:solidFill>
                  <a:schemeClr val="bg1"/>
                </a:solidFill>
              </a:rPr>
              <a:t>How has your language level </a:t>
            </a:r>
            <a:br>
              <a:rPr lang="en-US" dirty="0">
                <a:solidFill>
                  <a:schemeClr val="bg1"/>
                </a:solidFill>
              </a:rPr>
            </a:br>
            <a:r>
              <a:rPr lang="en-US" dirty="0">
                <a:solidFill>
                  <a:schemeClr val="bg1"/>
                </a:solidFill>
              </a:rPr>
              <a:t>affected your exchange: the Positives</a:t>
            </a:r>
          </a:p>
        </p:txBody>
      </p:sp>
      <p:sp>
        <p:nvSpPr>
          <p:cNvPr id="5" name="Content Placeholder 4"/>
          <p:cNvSpPr>
            <a:spLocks noGrp="1"/>
          </p:cNvSpPr>
          <p:nvPr>
            <p:ph idx="1"/>
          </p:nvPr>
        </p:nvSpPr>
        <p:spPr>
          <a:xfrm>
            <a:off x="181780" y="1536700"/>
            <a:ext cx="8381928" cy="3784600"/>
          </a:xfrm>
        </p:spPr>
        <p:txBody>
          <a:bodyPr>
            <a:normAutofit fontScale="62500" lnSpcReduction="20000"/>
          </a:bodyPr>
          <a:lstStyle/>
          <a:p>
            <a:r>
              <a:rPr lang="en-US" dirty="0"/>
              <a:t>“It has saved my exchange effectively. I am the most isolated exchange student in Poland. No exchange student lives within 40km of me. Being able to speak even a smattering of Polish has made it viable for me to ask people to hang out and have fun, especially in leu of having no other exchange students. My host parents speak no English either. My ability to speak decent Polish is my lifeline here.”</a:t>
            </a:r>
          </a:p>
          <a:p>
            <a:r>
              <a:rPr lang="en-US" dirty="0"/>
              <a:t>“Made it immensely easier to make local friends, connect with my host family, impress Rotarians, and overall the key to success with my exchange.”</a:t>
            </a:r>
          </a:p>
          <a:p>
            <a:r>
              <a:rPr lang="en-US" dirty="0"/>
              <a:t>“Speaking French has really helped me, especially at school because I was able to make friends a lot faster and therefore become integrated into my class and school. And so instead of doing nothing all day at school, I can participate and talk with my teachers and friends.”</a:t>
            </a:r>
          </a:p>
        </p:txBody>
      </p:sp>
    </p:spTree>
    <p:extLst>
      <p:ext uri="{BB962C8B-B14F-4D97-AF65-F5344CB8AC3E}">
        <p14:creationId xmlns:p14="http://schemas.microsoft.com/office/powerpoint/2010/main" val="2399314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1780" y="1536700"/>
            <a:ext cx="8381928" cy="3784600"/>
          </a:xfrm>
        </p:spPr>
        <p:txBody>
          <a:bodyPr>
            <a:normAutofit fontScale="85000" lnSpcReduction="10000"/>
          </a:bodyPr>
          <a:lstStyle/>
          <a:p>
            <a:r>
              <a:rPr lang="en-US" dirty="0"/>
              <a:t>“It made it the process of connecting with Thai people (for example my host family and classmates) take a bit longer. Now I am able to speak a bit of Thai with them and they enjoy teaching me new words and phrases.”</a:t>
            </a:r>
          </a:p>
          <a:p>
            <a:r>
              <a:rPr lang="en-US" dirty="0"/>
              <a:t>“It is hard to say, as Castellano Spanish is not necessarily the language spoken here and they mix a few languages in their speech. So sometimes I really get frustrated but I am being patient and trying to not let it ruin my time here.”</a:t>
            </a:r>
          </a:p>
        </p:txBody>
      </p:sp>
      <p:sp>
        <p:nvSpPr>
          <p:cNvPr id="4" name="Title 1">
            <a:extLst>
              <a:ext uri="{FF2B5EF4-FFF2-40B4-BE49-F238E27FC236}">
                <a16:creationId xmlns:a16="http://schemas.microsoft.com/office/drawing/2014/main" id="{62CE8544-8413-4470-A7DB-A0A7A1D4AFAC}"/>
              </a:ext>
            </a:extLst>
          </p:cNvPr>
          <p:cNvSpPr txBox="1">
            <a:spLocks/>
          </p:cNvSpPr>
          <p:nvPr/>
        </p:nvSpPr>
        <p:spPr>
          <a:xfrm>
            <a:off x="0" y="-125665"/>
            <a:ext cx="9144000" cy="1384097"/>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How has your language level </a:t>
            </a:r>
            <a:br>
              <a:rPr lang="en-US" dirty="0">
                <a:solidFill>
                  <a:schemeClr val="bg1"/>
                </a:solidFill>
              </a:rPr>
            </a:br>
            <a:r>
              <a:rPr lang="en-US" dirty="0">
                <a:solidFill>
                  <a:schemeClr val="bg1"/>
                </a:solidFill>
              </a:rPr>
              <a:t>affected your exchange: the Negatives</a:t>
            </a:r>
          </a:p>
        </p:txBody>
      </p:sp>
      <p:sp>
        <p:nvSpPr>
          <p:cNvPr id="6" name="Title 5">
            <a:extLst>
              <a:ext uri="{FF2B5EF4-FFF2-40B4-BE49-F238E27FC236}">
                <a16:creationId xmlns:a16="http://schemas.microsoft.com/office/drawing/2014/main" id="{5E49A6D7-B13E-46E6-9F12-EB1B8E06A4F8}"/>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009815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Overview</a:t>
            </a:r>
          </a:p>
        </p:txBody>
      </p:sp>
      <p:sp>
        <p:nvSpPr>
          <p:cNvPr id="5" name="Content Placeholder 2">
            <a:extLst>
              <a:ext uri="{FF2B5EF4-FFF2-40B4-BE49-F238E27FC236}">
                <a16:creationId xmlns:a16="http://schemas.microsoft.com/office/drawing/2014/main" id="{91F228AA-F043-41C8-A2AF-52C70CC73C82}"/>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The importance of learning language before exchange</a:t>
            </a:r>
          </a:p>
          <a:p>
            <a:pPr>
              <a:buFont typeface="Courier New" panose="02070309020205020404" pitchFamily="49" charset="0"/>
              <a:buChar char="o"/>
            </a:pPr>
            <a:endParaRPr lang="en-US" sz="2400" dirty="0">
              <a:solidFill>
                <a:srgbClr val="002060"/>
              </a:solidFill>
            </a:endParaRPr>
          </a:p>
          <a:p>
            <a:pPr>
              <a:buFont typeface="Courier New" panose="02070309020205020404" pitchFamily="49" charset="0"/>
              <a:buChar char="o"/>
            </a:pPr>
            <a:r>
              <a:rPr lang="en-US" sz="2400" dirty="0">
                <a:solidFill>
                  <a:srgbClr val="002060"/>
                </a:solidFill>
              </a:rPr>
              <a:t>How people learn language</a:t>
            </a:r>
          </a:p>
          <a:p>
            <a:pPr>
              <a:buFont typeface="Courier New" panose="02070309020205020404" pitchFamily="49" charset="0"/>
              <a:buChar char="o"/>
            </a:pPr>
            <a:endParaRPr lang="en-US" sz="2400" dirty="0">
              <a:solidFill>
                <a:srgbClr val="002060"/>
              </a:solidFill>
            </a:endParaRPr>
          </a:p>
          <a:p>
            <a:pPr>
              <a:buFont typeface="Courier New" panose="02070309020205020404" pitchFamily="49" charset="0"/>
              <a:buChar char="o"/>
            </a:pPr>
            <a:r>
              <a:rPr lang="en-US" sz="2400" dirty="0">
                <a:solidFill>
                  <a:srgbClr val="002060"/>
                </a:solidFill>
              </a:rPr>
              <a:t>What has our district done</a:t>
            </a:r>
          </a:p>
          <a:p>
            <a:pPr>
              <a:buFont typeface="Courier New" panose="02070309020205020404" pitchFamily="49" charset="0"/>
              <a:buChar char="o"/>
            </a:pPr>
            <a:endParaRPr lang="en-US" sz="2400" dirty="0">
              <a:solidFill>
                <a:srgbClr val="002060"/>
              </a:solidFill>
            </a:endParaRPr>
          </a:p>
          <a:p>
            <a:pPr>
              <a:buFont typeface="Courier New" panose="02070309020205020404" pitchFamily="49" charset="0"/>
              <a:buChar char="o"/>
            </a:pPr>
            <a:r>
              <a:rPr lang="en-US" sz="2400" dirty="0">
                <a:solidFill>
                  <a:srgbClr val="002060"/>
                </a:solidFill>
              </a:rPr>
              <a:t>Next steps to keep improving</a:t>
            </a:r>
          </a:p>
          <a:p>
            <a:pPr>
              <a:buFont typeface="Courier New" panose="02070309020205020404" pitchFamily="49" charset="0"/>
              <a:buChar char="o"/>
            </a:pPr>
            <a:endParaRPr lang="en-US" sz="2400" dirty="0">
              <a:solidFill>
                <a:srgbClr val="002060"/>
              </a:solidFill>
            </a:endParaRPr>
          </a:p>
          <a:p>
            <a:pPr>
              <a:buFont typeface="Courier New" panose="02070309020205020404" pitchFamily="49" charset="0"/>
              <a:buChar char="o"/>
            </a:pPr>
            <a:r>
              <a:rPr lang="en-US" sz="2400" dirty="0">
                <a:solidFill>
                  <a:srgbClr val="002060"/>
                </a:solidFill>
              </a:rPr>
              <a:t>Open discussion</a:t>
            </a:r>
          </a:p>
        </p:txBody>
      </p:sp>
    </p:spTree>
    <p:custDataLst>
      <p:tags r:id="rId1"/>
    </p:custDataLst>
    <p:extLst>
      <p:ext uri="{BB962C8B-B14F-4D97-AF65-F5344CB8AC3E}">
        <p14:creationId xmlns:p14="http://schemas.microsoft.com/office/powerpoint/2010/main" val="2336040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err="1">
                <a:solidFill>
                  <a:schemeClr val="bg1"/>
                </a:solidFill>
              </a:rPr>
              <a:t>Pimsleur</a:t>
            </a:r>
            <a:r>
              <a:rPr lang="en-US" sz="3600" spc="0" dirty="0">
                <a:solidFill>
                  <a:schemeClr val="bg1"/>
                </a:solidFill>
              </a:rPr>
              <a:t> random difficulties</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420009"/>
            <a:ext cx="4983983"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After payment, it takes 4-6 weeks to get the course</a:t>
            </a:r>
          </a:p>
          <a:p>
            <a:pPr>
              <a:buFont typeface="Courier New" panose="02070309020205020404" pitchFamily="49" charset="0"/>
              <a:buChar char="o"/>
            </a:pPr>
            <a:r>
              <a:rPr lang="en-US" sz="2400" dirty="0">
                <a:solidFill>
                  <a:srgbClr val="002060"/>
                </a:solidFill>
              </a:rPr>
              <a:t>There are problems sending vouchers to students</a:t>
            </a:r>
          </a:p>
          <a:p>
            <a:pPr>
              <a:buFont typeface="Courier New" panose="02070309020205020404" pitchFamily="49" charset="0"/>
              <a:buChar char="o"/>
            </a:pPr>
            <a:r>
              <a:rPr lang="en-US" sz="2400" dirty="0">
                <a:solidFill>
                  <a:srgbClr val="002060"/>
                </a:solidFill>
              </a:rPr>
              <a:t>There are some weird issues with the language tracking</a:t>
            </a:r>
          </a:p>
          <a:p>
            <a:pPr>
              <a:buFont typeface="Courier New" panose="02070309020205020404" pitchFamily="49" charset="0"/>
              <a:buChar char="o"/>
            </a:pPr>
            <a:r>
              <a:rPr lang="en-US" sz="2400" dirty="0">
                <a:solidFill>
                  <a:srgbClr val="002060"/>
                </a:solidFill>
              </a:rPr>
              <a:t>I have a separate, tutorial, step by step </a:t>
            </a:r>
            <a:r>
              <a:rPr lang="en-US" sz="2400" dirty="0" err="1">
                <a:solidFill>
                  <a:srgbClr val="002060"/>
                </a:solidFill>
              </a:rPr>
              <a:t>powerpoint</a:t>
            </a:r>
            <a:r>
              <a:rPr lang="en-US" sz="2400" dirty="0">
                <a:solidFill>
                  <a:srgbClr val="002060"/>
                </a:solidFill>
              </a:rPr>
              <a:t> for the voucher and tracking issues, please contact me and I will send it to you</a:t>
            </a:r>
          </a:p>
        </p:txBody>
      </p:sp>
      <p:pic>
        <p:nvPicPr>
          <p:cNvPr id="1026" name="Picture 2" descr="Image result for pimsleur">
            <a:extLst>
              <a:ext uri="{FF2B5EF4-FFF2-40B4-BE49-F238E27FC236}">
                <a16:creationId xmlns:a16="http://schemas.microsoft.com/office/drawing/2014/main" id="{11013D6C-B951-4D44-8287-7F7E92AC3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453" y="2680200"/>
            <a:ext cx="2675572" cy="26755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288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9621-13FB-4581-8DF1-60592A3F2B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422A51-18D0-4A9B-B155-C627907ECC1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9F6F2C7-6634-40BC-AEC0-0085B15AF2B7}"/>
              </a:ext>
            </a:extLst>
          </p:cNvPr>
          <p:cNvPicPr>
            <a:picLocks noChangeAspect="1"/>
          </p:cNvPicPr>
          <p:nvPr/>
        </p:nvPicPr>
        <p:blipFill>
          <a:blip r:embed="rId2"/>
          <a:stretch>
            <a:fillRect/>
          </a:stretch>
        </p:blipFill>
        <p:spPr>
          <a:xfrm>
            <a:off x="0" y="1014724"/>
            <a:ext cx="9144000" cy="4828551"/>
          </a:xfrm>
          <a:prstGeom prst="rect">
            <a:avLst/>
          </a:prstGeom>
        </p:spPr>
      </p:pic>
    </p:spTree>
    <p:extLst>
      <p:ext uri="{BB962C8B-B14F-4D97-AF65-F5344CB8AC3E}">
        <p14:creationId xmlns:p14="http://schemas.microsoft.com/office/powerpoint/2010/main" val="2919343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Summary of main points:</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3057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Language level has a large impact on exchange</a:t>
            </a:r>
          </a:p>
          <a:p>
            <a:pPr>
              <a:buFont typeface="Courier New" panose="02070309020205020404" pitchFamily="49" charset="0"/>
              <a:buChar char="o"/>
            </a:pPr>
            <a:r>
              <a:rPr lang="en-US" sz="2400" dirty="0">
                <a:solidFill>
                  <a:srgbClr val="002060"/>
                </a:solidFill>
              </a:rPr>
              <a:t>The most important part of language learning is consistency/accountability</a:t>
            </a:r>
          </a:p>
          <a:p>
            <a:pPr>
              <a:buFont typeface="Courier New" panose="02070309020205020404" pitchFamily="49" charset="0"/>
              <a:buChar char="o"/>
            </a:pPr>
            <a:r>
              <a:rPr lang="en-US" sz="2400" dirty="0">
                <a:solidFill>
                  <a:srgbClr val="002060"/>
                </a:solidFill>
              </a:rPr>
              <a:t>Holding students to </a:t>
            </a:r>
            <a:r>
              <a:rPr lang="en-US" sz="2400" dirty="0" err="1">
                <a:solidFill>
                  <a:srgbClr val="002060"/>
                </a:solidFill>
              </a:rPr>
              <a:t>Pimsleur</a:t>
            </a:r>
            <a:r>
              <a:rPr lang="en-US" sz="2400" dirty="0">
                <a:solidFill>
                  <a:srgbClr val="002060"/>
                </a:solidFill>
              </a:rPr>
              <a:t> target improves language level of outbound students</a:t>
            </a:r>
          </a:p>
          <a:p>
            <a:pPr>
              <a:buFont typeface="Courier New" panose="02070309020205020404" pitchFamily="49" charset="0"/>
              <a:buChar char="o"/>
            </a:pPr>
            <a:r>
              <a:rPr lang="en-US" sz="2400" dirty="0">
                <a:solidFill>
                  <a:srgbClr val="002060"/>
                </a:solidFill>
              </a:rPr>
              <a:t>Tutors offer many benefits and cultural learning</a:t>
            </a:r>
          </a:p>
          <a:p>
            <a:pPr>
              <a:buFont typeface="Courier New" panose="02070309020205020404" pitchFamily="49" charset="0"/>
              <a:buChar char="o"/>
            </a:pPr>
            <a:r>
              <a:rPr lang="en-US" sz="2400" dirty="0">
                <a:solidFill>
                  <a:srgbClr val="002060"/>
                </a:solidFill>
              </a:rPr>
              <a:t>Online tutoring services like </a:t>
            </a:r>
            <a:r>
              <a:rPr lang="en-US" sz="2400" dirty="0" err="1">
                <a:solidFill>
                  <a:srgbClr val="002060"/>
                </a:solidFill>
              </a:rPr>
              <a:t>italki</a:t>
            </a:r>
            <a:r>
              <a:rPr lang="en-US" sz="2400" dirty="0">
                <a:solidFill>
                  <a:srgbClr val="002060"/>
                </a:solidFill>
              </a:rPr>
              <a:t> may be a good, </a:t>
            </a:r>
            <a:r>
              <a:rPr lang="en-US" sz="2400" dirty="0" err="1">
                <a:solidFill>
                  <a:srgbClr val="002060"/>
                </a:solidFill>
              </a:rPr>
              <a:t>afforadable</a:t>
            </a:r>
            <a:r>
              <a:rPr lang="en-US" sz="2400" dirty="0">
                <a:solidFill>
                  <a:srgbClr val="002060"/>
                </a:solidFill>
              </a:rPr>
              <a:t> option for holding students accountable</a:t>
            </a:r>
          </a:p>
          <a:p>
            <a:pPr>
              <a:buFont typeface="Courier New" panose="02070309020205020404" pitchFamily="49" charset="0"/>
              <a:buChar char="o"/>
            </a:pPr>
            <a:endParaRPr lang="en-US" sz="2400" dirty="0">
              <a:solidFill>
                <a:srgbClr val="002060"/>
              </a:solidFill>
            </a:endParaRPr>
          </a:p>
        </p:txBody>
      </p:sp>
    </p:spTree>
    <p:custDataLst>
      <p:tags r:id="rId1"/>
    </p:custDataLst>
    <p:extLst>
      <p:ext uri="{BB962C8B-B14F-4D97-AF65-F5344CB8AC3E}">
        <p14:creationId xmlns:p14="http://schemas.microsoft.com/office/powerpoint/2010/main" val="4214327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108" y="1696704"/>
            <a:ext cx="4972713" cy="1660777"/>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5400" b="1" spc="-150" dirty="0">
                <a:solidFill>
                  <a:srgbClr val="FFFFFF"/>
                </a:solidFill>
                <a:latin typeface="Arial Narrow Bold"/>
                <a:cs typeface="Arial Narrow Bold"/>
              </a:rPr>
              <a:t>Language Learning Techniques</a:t>
            </a:r>
          </a:p>
        </p:txBody>
      </p:sp>
      <p:sp>
        <p:nvSpPr>
          <p:cNvPr id="4" name="Content Placeholder 2">
            <a:extLst>
              <a:ext uri="{FF2B5EF4-FFF2-40B4-BE49-F238E27FC236}">
                <a16:creationId xmlns:a16="http://schemas.microsoft.com/office/drawing/2014/main" id="{90C0B9E9-E2D1-4247-B793-4F1F6AE1723E}"/>
              </a:ext>
            </a:extLst>
          </p:cNvPr>
          <p:cNvSpPr>
            <a:spLocks noGrp="1"/>
          </p:cNvSpPr>
          <p:nvPr/>
        </p:nvSpPr>
        <p:spPr>
          <a:xfrm>
            <a:off x="7017" y="2517997"/>
            <a:ext cx="9144001" cy="3291131"/>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marL="156000" indent="0" algn="ctr">
              <a:buNone/>
            </a:pPr>
            <a:r>
              <a:rPr lang="en-US" sz="9600" dirty="0">
                <a:solidFill>
                  <a:srgbClr val="002060"/>
                </a:solidFill>
              </a:rPr>
              <a:t>Thank you</a:t>
            </a:r>
          </a:p>
        </p:txBody>
      </p:sp>
      <p:pic>
        <p:nvPicPr>
          <p:cNvPr id="4098" name="Picture 2" descr="Image may contain: 21 people">
            <a:extLst>
              <a:ext uri="{FF2B5EF4-FFF2-40B4-BE49-F238E27FC236}">
                <a16:creationId xmlns:a16="http://schemas.microsoft.com/office/drawing/2014/main" id="{1906652B-1768-416B-AF1F-BC88EB9FE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154" y="4039437"/>
            <a:ext cx="4227845" cy="28185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may contain: 18 people, including Daniel Park">
            <a:extLst>
              <a:ext uri="{FF2B5EF4-FFF2-40B4-BE49-F238E27FC236}">
                <a16:creationId xmlns:a16="http://schemas.microsoft.com/office/drawing/2014/main" id="{8B0BAF3E-B1FA-4484-9F7C-DD8FFB3487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148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may contain: 19 people, indoor">
            <a:extLst>
              <a:ext uri="{FF2B5EF4-FFF2-40B4-BE49-F238E27FC236}">
                <a16:creationId xmlns:a16="http://schemas.microsoft.com/office/drawing/2014/main" id="{5003B445-C11F-42BD-B453-602FBB751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8349" y="-1"/>
            <a:ext cx="3645652" cy="24317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may contain: 35 people, including Lily Perin">
            <a:extLst>
              <a:ext uri="{FF2B5EF4-FFF2-40B4-BE49-F238E27FC236}">
                <a16:creationId xmlns:a16="http://schemas.microsoft.com/office/drawing/2014/main" id="{26B0B682-3FA4-49EE-8784-2FF5E44755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3242267" cy="2431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399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par>
                                <p:cTn id="8" presetID="10" presetClass="entr" presetSubtype="0"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fade">
                                      <p:cBhvr>
                                        <p:cTn id="10" dur="500"/>
                                        <p:tgtEl>
                                          <p:spTgt spid="4102"/>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par>
                                <p:cTn id="14" presetID="10" presetClass="entr" presetSubtype="0"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endParaRPr lang="en-US" sz="3600" spc="0" dirty="0">
              <a:solidFill>
                <a:schemeClr val="bg1"/>
              </a:solidFill>
            </a:endParaRPr>
          </a:p>
        </p:txBody>
      </p:sp>
      <p:graphicFrame>
        <p:nvGraphicFramePr>
          <p:cNvPr id="7" name="Diagram 6"/>
          <p:cNvGraphicFramePr/>
          <p:nvPr/>
        </p:nvGraphicFramePr>
        <p:xfrm>
          <a:off x="189108" y="1507836"/>
          <a:ext cx="8954891" cy="2762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a:extLst>
              <a:ext uri="{FF2B5EF4-FFF2-40B4-BE49-F238E27FC236}">
                <a16:creationId xmlns:a16="http://schemas.microsoft.com/office/drawing/2014/main" id="{EA99B879-C5D6-4A29-8F32-09B1A2407764}"/>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endParaRPr lang="en-US" sz="2400" dirty="0">
              <a:solidFill>
                <a:srgbClr val="002060"/>
              </a:solidFill>
            </a:endParaRPr>
          </a:p>
        </p:txBody>
      </p:sp>
      <p:sp>
        <p:nvSpPr>
          <p:cNvPr id="6" name="Content Placeholder 2">
            <a:extLst>
              <a:ext uri="{FF2B5EF4-FFF2-40B4-BE49-F238E27FC236}">
                <a16:creationId xmlns:a16="http://schemas.microsoft.com/office/drawing/2014/main" id="{90ED9AAC-CD17-4F7C-96C0-9E43597FCAF8}"/>
              </a:ext>
            </a:extLst>
          </p:cNvPr>
          <p:cNvSpPr>
            <a:spLocks noGrp="1"/>
          </p:cNvSpPr>
          <p:nvPr/>
        </p:nvSpPr>
        <p:spPr>
          <a:xfrm>
            <a:off x="0" y="2621272"/>
            <a:ext cx="9144000" cy="3473538"/>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marL="156000" indent="0" algn="ctr">
              <a:buNone/>
            </a:pPr>
            <a:r>
              <a:rPr lang="en-US" sz="6000" dirty="0">
                <a:solidFill>
                  <a:srgbClr val="002060"/>
                </a:solidFill>
              </a:rPr>
              <a:t>Questions?</a:t>
            </a:r>
          </a:p>
          <a:p>
            <a:pPr marL="156000" indent="0" algn="ctr">
              <a:buNone/>
            </a:pPr>
            <a:endParaRPr lang="en-US" sz="6000" dirty="0">
              <a:solidFill>
                <a:srgbClr val="002060"/>
              </a:solidFill>
            </a:endParaRPr>
          </a:p>
          <a:p>
            <a:pPr marL="156000" indent="0" algn="ctr">
              <a:buNone/>
            </a:pPr>
            <a:r>
              <a:rPr lang="en-US" sz="2400" dirty="0">
                <a:solidFill>
                  <a:srgbClr val="002060"/>
                </a:solidFill>
              </a:rPr>
              <a:t>Drake Lundstrom</a:t>
            </a:r>
          </a:p>
          <a:p>
            <a:pPr marL="156000" indent="0" algn="ctr">
              <a:buNone/>
            </a:pPr>
            <a:r>
              <a:rPr lang="en-US" sz="2400" dirty="0">
                <a:solidFill>
                  <a:srgbClr val="002060"/>
                </a:solidFill>
              </a:rPr>
              <a:t>RYE 6690 Outbound chair</a:t>
            </a:r>
          </a:p>
          <a:p>
            <a:pPr marL="156000" indent="0" algn="ctr">
              <a:buNone/>
            </a:pPr>
            <a:r>
              <a:rPr lang="en-US" sz="2400" dirty="0">
                <a:solidFill>
                  <a:srgbClr val="002060"/>
                </a:solidFill>
                <a:hlinkClick r:id="rId9"/>
              </a:rPr>
              <a:t>DrakeLundstrom@gmail.com</a:t>
            </a:r>
            <a:endParaRPr lang="en-US" sz="2400" dirty="0">
              <a:solidFill>
                <a:srgbClr val="002060"/>
              </a:solidFill>
            </a:endParaRPr>
          </a:p>
          <a:p>
            <a:pPr marL="156000" indent="0" algn="ctr">
              <a:buNone/>
            </a:pPr>
            <a:r>
              <a:rPr lang="en-US" sz="2400" dirty="0">
                <a:solidFill>
                  <a:srgbClr val="002060"/>
                </a:solidFill>
              </a:rPr>
              <a:t>614-260-7324</a:t>
            </a:r>
          </a:p>
        </p:txBody>
      </p:sp>
    </p:spTree>
    <p:custDataLst>
      <p:tags r:id="rId1"/>
    </p:custDataLst>
    <p:extLst>
      <p:ext uri="{BB962C8B-B14F-4D97-AF65-F5344CB8AC3E}">
        <p14:creationId xmlns:p14="http://schemas.microsoft.com/office/powerpoint/2010/main" val="10632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Why Study Language </a:t>
            </a:r>
            <a:r>
              <a:rPr lang="en-US" sz="3600" u="sng" spc="0" dirty="0">
                <a:solidFill>
                  <a:schemeClr val="bg1"/>
                </a:solidFill>
              </a:rPr>
              <a:t>Before</a:t>
            </a:r>
            <a:r>
              <a:rPr lang="en-US" sz="3600" spc="0" dirty="0">
                <a:solidFill>
                  <a:schemeClr val="bg1"/>
                </a:solidFill>
              </a:rPr>
              <a:t> Exchange</a:t>
            </a:r>
          </a:p>
        </p:txBody>
      </p:sp>
      <p:graphicFrame>
        <p:nvGraphicFramePr>
          <p:cNvPr id="7" name="Diagram 6"/>
          <p:cNvGraphicFramePr/>
          <p:nvPr/>
        </p:nvGraphicFramePr>
        <p:xfrm>
          <a:off x="189108" y="1507836"/>
          <a:ext cx="8954891" cy="2762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a:extLst>
              <a:ext uri="{FF2B5EF4-FFF2-40B4-BE49-F238E27FC236}">
                <a16:creationId xmlns:a16="http://schemas.microsoft.com/office/drawing/2014/main" id="{EA99B879-C5D6-4A29-8F32-09B1A2407764}"/>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Provides a framework to learn faster while overseas</a:t>
            </a:r>
          </a:p>
          <a:p>
            <a:pPr>
              <a:buFont typeface="Courier New" panose="02070309020205020404" pitchFamily="49" charset="0"/>
              <a:buChar char="o"/>
            </a:pPr>
            <a:r>
              <a:rPr lang="en-US" sz="2400" dirty="0">
                <a:solidFill>
                  <a:srgbClr val="002060"/>
                </a:solidFill>
              </a:rPr>
              <a:t>Creates a better first impression</a:t>
            </a:r>
          </a:p>
          <a:p>
            <a:pPr>
              <a:buFont typeface="Courier New" panose="02070309020205020404" pitchFamily="49" charset="0"/>
              <a:buChar char="o"/>
            </a:pPr>
            <a:r>
              <a:rPr lang="en-US" sz="2400" dirty="0">
                <a:solidFill>
                  <a:srgbClr val="002060"/>
                </a:solidFill>
              </a:rPr>
              <a:t>Lets students connect more with classmates, families, and Rotarians</a:t>
            </a:r>
          </a:p>
          <a:p>
            <a:pPr>
              <a:buFont typeface="Courier New" panose="02070309020205020404" pitchFamily="49" charset="0"/>
              <a:buChar char="o"/>
            </a:pPr>
            <a:r>
              <a:rPr lang="en-US" sz="2400" dirty="0">
                <a:solidFill>
                  <a:srgbClr val="002060"/>
                </a:solidFill>
              </a:rPr>
              <a:t>Makes them a better exchange student</a:t>
            </a:r>
          </a:p>
        </p:txBody>
      </p:sp>
      <p:pic>
        <p:nvPicPr>
          <p:cNvPr id="5122" name="Picture 2" descr="Image may contain: 6 people, including Drake ChavÃ£o Lundstrom, Valdeci Colombi, ValÃ©ria Colombi and Vinicius Colombi Tavares, people sitting, child and indoor">
            <a:extLst>
              <a:ext uri="{FF2B5EF4-FFF2-40B4-BE49-F238E27FC236}">
                <a16:creationId xmlns:a16="http://schemas.microsoft.com/office/drawing/2014/main" id="{FF3532D2-1BD5-41D3-8355-8D812C1F3CA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36" t="3288" r="20471" b="12314"/>
          <a:stretch/>
        </p:blipFill>
        <p:spPr bwMode="auto">
          <a:xfrm>
            <a:off x="6252898" y="3315010"/>
            <a:ext cx="2789222" cy="34420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may contain: 1 person">
            <a:extLst>
              <a:ext uri="{FF2B5EF4-FFF2-40B4-BE49-F238E27FC236}">
                <a16:creationId xmlns:a16="http://schemas.microsoft.com/office/drawing/2014/main" id="{14AAE659-92AB-4230-A3B0-E42D5A45754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1986" b="15294"/>
          <a:stretch/>
        </p:blipFill>
        <p:spPr bwMode="auto">
          <a:xfrm>
            <a:off x="189107" y="4133641"/>
            <a:ext cx="5576991" cy="26233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108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Results of Post Exchange Survey by Language self Assessment</a:t>
            </a:r>
          </a:p>
        </p:txBody>
      </p:sp>
      <p:pic>
        <p:nvPicPr>
          <p:cNvPr id="3" name="Picture 2">
            <a:extLst>
              <a:ext uri="{FF2B5EF4-FFF2-40B4-BE49-F238E27FC236}">
                <a16:creationId xmlns:a16="http://schemas.microsoft.com/office/drawing/2014/main" id="{3771E752-1AE2-4D3E-A728-B626CC660DC2}"/>
              </a:ext>
            </a:extLst>
          </p:cNvPr>
          <p:cNvPicPr>
            <a:picLocks noChangeAspect="1"/>
          </p:cNvPicPr>
          <p:nvPr/>
        </p:nvPicPr>
        <p:blipFill>
          <a:blip r:embed="rId4"/>
          <a:stretch>
            <a:fillRect/>
          </a:stretch>
        </p:blipFill>
        <p:spPr>
          <a:xfrm>
            <a:off x="907986" y="1330343"/>
            <a:ext cx="7328027" cy="4584589"/>
          </a:xfrm>
          <a:prstGeom prst="rect">
            <a:avLst/>
          </a:prstGeom>
        </p:spPr>
      </p:pic>
    </p:spTree>
    <p:custDataLst>
      <p:tags r:id="rId1"/>
    </p:custDataLst>
    <p:extLst>
      <p:ext uri="{BB962C8B-B14F-4D97-AF65-F5344CB8AC3E}">
        <p14:creationId xmlns:p14="http://schemas.microsoft.com/office/powerpoint/2010/main" val="677300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Results of Post Exchange Survey by Language self Assessment</a:t>
            </a:r>
          </a:p>
        </p:txBody>
      </p:sp>
      <p:pic>
        <p:nvPicPr>
          <p:cNvPr id="2" name="Picture 1">
            <a:extLst>
              <a:ext uri="{FF2B5EF4-FFF2-40B4-BE49-F238E27FC236}">
                <a16:creationId xmlns:a16="http://schemas.microsoft.com/office/drawing/2014/main" id="{A375E592-858C-4FEF-BCFA-F30E5D87B517}"/>
              </a:ext>
            </a:extLst>
          </p:cNvPr>
          <p:cNvPicPr>
            <a:picLocks noChangeAspect="1"/>
          </p:cNvPicPr>
          <p:nvPr/>
        </p:nvPicPr>
        <p:blipFill>
          <a:blip r:embed="rId4"/>
          <a:stretch>
            <a:fillRect/>
          </a:stretch>
        </p:blipFill>
        <p:spPr>
          <a:xfrm>
            <a:off x="907052" y="1330343"/>
            <a:ext cx="7328027" cy="4584589"/>
          </a:xfrm>
          <a:prstGeom prst="rect">
            <a:avLst/>
          </a:prstGeom>
        </p:spPr>
      </p:pic>
    </p:spTree>
    <p:custDataLst>
      <p:tags r:id="rId1"/>
    </p:custDataLst>
    <p:extLst>
      <p:ext uri="{BB962C8B-B14F-4D97-AF65-F5344CB8AC3E}">
        <p14:creationId xmlns:p14="http://schemas.microsoft.com/office/powerpoint/2010/main" val="245809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Results of Post Exchange Survey by Language self Assessment</a:t>
            </a:r>
          </a:p>
        </p:txBody>
      </p:sp>
      <p:pic>
        <p:nvPicPr>
          <p:cNvPr id="2" name="Picture 1">
            <a:extLst>
              <a:ext uri="{FF2B5EF4-FFF2-40B4-BE49-F238E27FC236}">
                <a16:creationId xmlns:a16="http://schemas.microsoft.com/office/drawing/2014/main" id="{C4AC851D-D0F1-4FBB-9503-0EBB2A9FC463}"/>
              </a:ext>
            </a:extLst>
          </p:cNvPr>
          <p:cNvPicPr>
            <a:picLocks noChangeAspect="1"/>
          </p:cNvPicPr>
          <p:nvPr/>
        </p:nvPicPr>
        <p:blipFill>
          <a:blip r:embed="rId4"/>
          <a:stretch>
            <a:fillRect/>
          </a:stretch>
        </p:blipFill>
        <p:spPr>
          <a:xfrm>
            <a:off x="907052" y="1330342"/>
            <a:ext cx="7328027" cy="4584589"/>
          </a:xfrm>
          <a:prstGeom prst="rect">
            <a:avLst/>
          </a:prstGeom>
        </p:spPr>
      </p:pic>
    </p:spTree>
    <p:custDataLst>
      <p:tags r:id="rId1"/>
    </p:custDataLst>
    <p:extLst>
      <p:ext uri="{BB962C8B-B14F-4D97-AF65-F5344CB8AC3E}">
        <p14:creationId xmlns:p14="http://schemas.microsoft.com/office/powerpoint/2010/main" val="61345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Results of Post Exchange Survey by Language self Assessment</a:t>
            </a:r>
          </a:p>
        </p:txBody>
      </p:sp>
      <p:pic>
        <p:nvPicPr>
          <p:cNvPr id="2" name="Picture 1">
            <a:extLst>
              <a:ext uri="{FF2B5EF4-FFF2-40B4-BE49-F238E27FC236}">
                <a16:creationId xmlns:a16="http://schemas.microsoft.com/office/drawing/2014/main" id="{4B6410D5-6530-48A3-897C-ED4ED038AFE5}"/>
              </a:ext>
            </a:extLst>
          </p:cNvPr>
          <p:cNvPicPr>
            <a:picLocks noChangeAspect="1"/>
          </p:cNvPicPr>
          <p:nvPr/>
        </p:nvPicPr>
        <p:blipFill>
          <a:blip r:embed="rId4"/>
          <a:stretch>
            <a:fillRect/>
          </a:stretch>
        </p:blipFill>
        <p:spPr>
          <a:xfrm>
            <a:off x="907986" y="1330342"/>
            <a:ext cx="7328027" cy="4584589"/>
          </a:xfrm>
          <a:prstGeom prst="rect">
            <a:avLst/>
          </a:prstGeom>
        </p:spPr>
      </p:pic>
    </p:spTree>
    <p:custDataLst>
      <p:tags r:id="rId1"/>
    </p:custDataLst>
    <p:extLst>
      <p:ext uri="{BB962C8B-B14F-4D97-AF65-F5344CB8AC3E}">
        <p14:creationId xmlns:p14="http://schemas.microsoft.com/office/powerpoint/2010/main" val="124047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How people learn language</a:t>
            </a:r>
          </a:p>
        </p:txBody>
      </p:sp>
      <p:sp>
        <p:nvSpPr>
          <p:cNvPr id="5" name="Content Placeholder 2">
            <a:extLst>
              <a:ext uri="{FF2B5EF4-FFF2-40B4-BE49-F238E27FC236}">
                <a16:creationId xmlns:a16="http://schemas.microsoft.com/office/drawing/2014/main" id="{2E9EAF1A-3BEF-4710-BB99-3FB428D69B07}"/>
              </a:ext>
            </a:extLst>
          </p:cNvPr>
          <p:cNvSpPr>
            <a:spLocks noGrp="1"/>
          </p:cNvSpPr>
          <p:nvPr/>
        </p:nvSpPr>
        <p:spPr>
          <a:xfrm>
            <a:off x="-1" y="1420009"/>
            <a:ext cx="8455511" cy="4389120"/>
          </a:xfrm>
          <a:prstGeom prst="rect">
            <a:avLst/>
          </a:prstGeom>
        </p:spPr>
        <p:txBody>
          <a:bodyPr vert="horz" lIns="130000" tIns="65000" rIns="130000" bIns="65000">
            <a:noAutofit/>
          </a:bodyPr>
          <a:lstStyle>
            <a:lvl1pPr marL="520001" indent="-364001" algn="l" rtl="0" eaLnBrk="1" latinLnBrk="0" hangingPunct="1">
              <a:spcBef>
                <a:spcPts val="569"/>
              </a:spcBef>
              <a:spcAft>
                <a:spcPts val="0"/>
              </a:spcAft>
              <a:buClr>
                <a:schemeClr val="accent1"/>
              </a:buClr>
              <a:buSzPct val="68000"/>
              <a:buFont typeface="Wingdings 3"/>
              <a:buChar char=""/>
              <a:defRPr kumimoji="0" sz="3800" kern="1200">
                <a:solidFill>
                  <a:schemeClr val="tx1"/>
                </a:solidFill>
                <a:latin typeface="+mn-lt"/>
                <a:ea typeface="+mn-ea"/>
                <a:cs typeface="+mn-cs"/>
              </a:defRPr>
            </a:lvl1pPr>
            <a:lvl2pPr marL="884002" indent="-325001" algn="l" rtl="0" eaLnBrk="1" latinLnBrk="0" hangingPunct="1">
              <a:spcBef>
                <a:spcPts val="461"/>
              </a:spcBef>
              <a:buClr>
                <a:schemeClr val="accent1"/>
              </a:buClr>
              <a:buFont typeface="Verdana"/>
              <a:buChar char="◦"/>
              <a:defRPr kumimoji="0" sz="3300" kern="1200">
                <a:solidFill>
                  <a:schemeClr val="tx1"/>
                </a:solidFill>
                <a:latin typeface="+mn-lt"/>
                <a:ea typeface="+mn-ea"/>
                <a:cs typeface="+mn-cs"/>
              </a:defRPr>
            </a:lvl2pPr>
            <a:lvl3pPr marL="1222002" indent="-325001" algn="l" rtl="0" eaLnBrk="1" latinLnBrk="0" hangingPunct="1">
              <a:spcBef>
                <a:spcPts val="498"/>
              </a:spcBef>
              <a:buClr>
                <a:schemeClr val="accent2"/>
              </a:buClr>
              <a:buSzPct val="100000"/>
              <a:buFont typeface="Wingdings 2"/>
              <a:buChar char=""/>
              <a:defRPr kumimoji="0" sz="3000" kern="1200">
                <a:solidFill>
                  <a:schemeClr val="tx1"/>
                </a:solidFill>
                <a:latin typeface="+mn-lt"/>
                <a:ea typeface="+mn-ea"/>
                <a:cs typeface="+mn-cs"/>
              </a:defRPr>
            </a:lvl3pPr>
            <a:lvl4pPr marL="1625003" indent="-325001" algn="l" rtl="0" eaLnBrk="1" latinLnBrk="0" hangingPunct="1">
              <a:spcBef>
                <a:spcPts val="498"/>
              </a:spcBef>
              <a:buClr>
                <a:schemeClr val="accent2"/>
              </a:buClr>
              <a:buFont typeface="Wingdings 2"/>
              <a:buChar char=""/>
              <a:defRPr kumimoji="0" sz="2700" kern="1200">
                <a:solidFill>
                  <a:schemeClr val="tx1"/>
                </a:solidFill>
                <a:latin typeface="+mn-lt"/>
                <a:ea typeface="+mn-ea"/>
                <a:cs typeface="+mn-cs"/>
              </a:defRPr>
            </a:lvl4pPr>
            <a:lvl5pPr marL="1950004" indent="-325001" algn="l" rtl="0" eaLnBrk="1" latinLnBrk="0" hangingPunct="1">
              <a:spcBef>
                <a:spcPts val="498"/>
              </a:spcBef>
              <a:buClr>
                <a:schemeClr val="accent2"/>
              </a:buClr>
              <a:buFont typeface="Wingdings 2"/>
              <a:buChar char=""/>
              <a:defRPr kumimoji="0" sz="2600" kern="1200">
                <a:solidFill>
                  <a:schemeClr val="tx1"/>
                </a:solidFill>
                <a:latin typeface="+mn-lt"/>
                <a:ea typeface="+mn-ea"/>
                <a:cs typeface="+mn-cs"/>
              </a:defRPr>
            </a:lvl5pPr>
            <a:lvl6pPr marL="2275004" indent="-325001" algn="l" rtl="0" eaLnBrk="1" latinLnBrk="0" hangingPunct="1">
              <a:spcBef>
                <a:spcPts val="498"/>
              </a:spcBef>
              <a:buClr>
                <a:schemeClr val="accent3"/>
              </a:buClr>
              <a:buFont typeface="Wingdings 2"/>
              <a:buChar char=""/>
              <a:defRPr kumimoji="0" sz="2600" kern="1200">
                <a:solidFill>
                  <a:schemeClr val="tx1"/>
                </a:solidFill>
                <a:latin typeface="+mn-lt"/>
                <a:ea typeface="+mn-ea"/>
                <a:cs typeface="+mn-cs"/>
              </a:defRPr>
            </a:lvl6pPr>
            <a:lvl7pPr marL="2600005"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7pPr>
            <a:lvl8pPr marL="2925006" indent="-325001" algn="l" rtl="0" eaLnBrk="1" latinLnBrk="0" hangingPunct="1">
              <a:spcBef>
                <a:spcPts val="498"/>
              </a:spcBef>
              <a:buClr>
                <a:schemeClr val="accent3"/>
              </a:buClr>
              <a:buFont typeface="Wingdings 2"/>
              <a:buChar char=""/>
              <a:defRPr kumimoji="0" sz="2300" kern="1200">
                <a:solidFill>
                  <a:schemeClr val="tx1"/>
                </a:solidFill>
                <a:latin typeface="+mn-lt"/>
                <a:ea typeface="+mn-ea"/>
                <a:cs typeface="+mn-cs"/>
              </a:defRPr>
            </a:lvl8pPr>
            <a:lvl9pPr marL="3250006" indent="-325001" algn="l" rtl="0" eaLnBrk="1" latinLnBrk="0" hangingPunct="1">
              <a:spcBef>
                <a:spcPts val="498"/>
              </a:spcBef>
              <a:buClr>
                <a:schemeClr val="accent3"/>
              </a:buClr>
              <a:buFont typeface="Wingdings 2"/>
              <a:buChar char=""/>
              <a:defRPr kumimoji="0" sz="2300" kern="1200" baseline="0">
                <a:solidFill>
                  <a:schemeClr val="tx1"/>
                </a:solidFill>
                <a:latin typeface="+mn-lt"/>
                <a:ea typeface="+mn-ea"/>
                <a:cs typeface="+mn-cs"/>
              </a:defRPr>
            </a:lvl9pPr>
            <a:extLst/>
          </a:lstStyle>
          <a:p>
            <a:pPr>
              <a:buFont typeface="Courier New" panose="02070309020205020404" pitchFamily="49" charset="0"/>
              <a:buChar char="o"/>
            </a:pPr>
            <a:r>
              <a:rPr lang="en-US" sz="2400" dirty="0">
                <a:solidFill>
                  <a:srgbClr val="002060"/>
                </a:solidFill>
              </a:rPr>
              <a:t>Adults immersed in a language learn faster and better than children</a:t>
            </a:r>
          </a:p>
          <a:p>
            <a:pPr>
              <a:buFont typeface="Courier New" panose="02070309020205020404" pitchFamily="49" charset="0"/>
              <a:buChar char="o"/>
            </a:pPr>
            <a:r>
              <a:rPr lang="en-US" sz="2400" dirty="0">
                <a:solidFill>
                  <a:srgbClr val="002060"/>
                </a:solidFill>
              </a:rPr>
              <a:t>Language learning is most effective when you learn it how you will use it</a:t>
            </a:r>
          </a:p>
          <a:p>
            <a:pPr>
              <a:buFont typeface="Courier New" panose="02070309020205020404" pitchFamily="49" charset="0"/>
              <a:buChar char="o"/>
            </a:pPr>
            <a:r>
              <a:rPr lang="en-US" sz="2400" dirty="0">
                <a:solidFill>
                  <a:srgbClr val="002060"/>
                </a:solidFill>
              </a:rPr>
              <a:t>Everything you need to learn almost any language is now online for free or almost free</a:t>
            </a:r>
          </a:p>
          <a:p>
            <a:pPr>
              <a:buFont typeface="Courier New" panose="02070309020205020404" pitchFamily="49" charset="0"/>
              <a:buChar char="o"/>
            </a:pPr>
            <a:r>
              <a:rPr lang="en-US" sz="2400" dirty="0">
                <a:solidFill>
                  <a:srgbClr val="002060"/>
                </a:solidFill>
              </a:rPr>
              <a:t>The largest difficulty for learning a language is motivation and willpower</a:t>
            </a:r>
          </a:p>
        </p:txBody>
      </p:sp>
      <p:pic>
        <p:nvPicPr>
          <p:cNvPr id="17410" name="Picture 2" descr="Image result for willpower">
            <a:extLst>
              <a:ext uri="{FF2B5EF4-FFF2-40B4-BE49-F238E27FC236}">
                <a16:creationId xmlns:a16="http://schemas.microsoft.com/office/drawing/2014/main" id="{E133E56D-0FA4-43A2-A765-8138506F2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424" y="4366123"/>
            <a:ext cx="3559846" cy="23732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57151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7728e10a-50dc-48ec-9262-a1b3ce8194d6"/>
  <p:tag name="ARTICULATE_DESIGN_ID_1_CUSTOM DESIGN" val="5efuOoRZ6eG"/>
  <p:tag name="ARTICULATE_PRESENTATION_ID" val="119549"/>
  <p:tag name="ARTICULATE_DESIGN_ID_CUSTOM DESIGN" val="6ONYvZcmCqb"/>
  <p:tag name="ARTICULATE_USED_PAGE_ORIENTATION" val="1"/>
  <p:tag name="ARTICULATE_USED_PAGE_SIZE" val="1"/>
  <p:tag name="TAG_BACKING_FORM_KEY" val="525656-s:\publications and courses\16 pubs\245_be a vibrant club\be a vibrant club_slides.pptx"/>
  <p:tag name="ARTICULATE_PRESENTER_VERSION" val="8"/>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5A6A9-838B-45B4-8AB1-00D88177284C}">
  <ds:schemaRefs>
    <ds:schemaRef ds:uri="http://purl.org/dc/dcmitype/"/>
    <ds:schemaRef ds:uri="http://schemas.microsoft.com/office/infopath/2007/PartnerControls"/>
    <ds:schemaRef ds:uri="http://purl.org/dc/elements/1.1/"/>
    <ds:schemaRef ds:uri="http://schemas.microsoft.com/office/2006/metadata/properties"/>
    <ds:schemaRef ds:uri="069370df-1b75-469d-a9d4-424b0b9f5a67"/>
    <ds:schemaRef ds:uri="http://schemas.microsoft.com/office/2006/documentManagement/types"/>
    <ds:schemaRef ds:uri="http://purl.org/dc/terms/"/>
    <ds:schemaRef ds:uri="http://schemas.openxmlformats.org/package/2006/metadata/core-properties"/>
    <ds:schemaRef ds:uri="41d4868e-e7c5-4a0f-bea8-40f63a832f74"/>
    <ds:schemaRef ds:uri="http://www.w3.org/XML/1998/namespace"/>
  </ds:schemaRefs>
</ds:datastoreItem>
</file>

<file path=customXml/itemProps2.xml><?xml version="1.0" encoding="utf-8"?>
<ds:datastoreItem xmlns:ds="http://schemas.openxmlformats.org/officeDocument/2006/customXml" ds:itemID="{A9972F38-C97D-4404-899E-DCE765042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263A7D-9C77-4674-870C-A8EB40C652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246_Training-Template_EN13.potx</Template>
  <TotalTime>11662</TotalTime>
  <Words>1404</Words>
  <Application>Microsoft Office PowerPoint</Application>
  <PresentationFormat>On-screen Show (4:3)</PresentationFormat>
  <Paragraphs>165</Paragraphs>
  <Slides>34</Slides>
  <Notes>29</Notes>
  <HiddenSlides>8</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Arial Narrow Bold</vt:lpstr>
      <vt:lpstr>Calibri</vt:lpstr>
      <vt:lpstr>Courier New</vt:lpstr>
      <vt:lpstr>Wingdings 3</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has your language level  affected your exchange: the Positives</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Moran</dc:creator>
  <cp:lastModifiedBy>Drake Lundstrom</cp:lastModifiedBy>
  <cp:revision>461</cp:revision>
  <cp:lastPrinted>2017-09-14T15:54:09Z</cp:lastPrinted>
  <dcterms:created xsi:type="dcterms:W3CDTF">2013-06-19T15:10:07Z</dcterms:created>
  <dcterms:modified xsi:type="dcterms:W3CDTF">2020-02-22T14:23:19Z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Be A Vibrant Club_Slides</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E48F2423-0D7B-4A3D-9D68-0608E3FE359E</vt:lpwstr>
  </property>
  <property fmtid="{D5CDD505-2E9C-101B-9397-08002B2CF9AE}" pid="6" name="ArticulateProjectFull">
    <vt:lpwstr>S:\publications and courses\16 pubs\245_Be a Vibrant Club\Master_245\Presentation and Worksheet\Be A Vibrant Club_Slides.ppta</vt:lpwstr>
  </property>
  <property fmtid="{D5CDD505-2E9C-101B-9397-08002B2CF9AE}" pid="7" name="ContentTypeId">
    <vt:lpwstr>0x0101001C0041018965C148B8386E7CAFFFD3D7</vt:lpwstr>
  </property>
</Properties>
</file>